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29" r:id="rId3"/>
    <p:sldId id="285" r:id="rId4"/>
    <p:sldId id="257" r:id="rId5"/>
    <p:sldId id="286" r:id="rId6"/>
    <p:sldId id="284" r:id="rId7"/>
    <p:sldId id="264" r:id="rId8"/>
    <p:sldId id="293" r:id="rId9"/>
    <p:sldId id="265" r:id="rId10"/>
    <p:sldId id="298" r:id="rId11"/>
    <p:sldId id="281" r:id="rId12"/>
    <p:sldId id="301" r:id="rId13"/>
    <p:sldId id="300" r:id="rId14"/>
    <p:sldId id="268" r:id="rId15"/>
    <p:sldId id="309" r:id="rId16"/>
    <p:sldId id="310" r:id="rId17"/>
    <p:sldId id="313" r:id="rId18"/>
    <p:sldId id="315" r:id="rId19"/>
    <p:sldId id="314" r:id="rId20"/>
    <p:sldId id="271" r:id="rId21"/>
    <p:sldId id="321" r:id="rId22"/>
    <p:sldId id="327" r:id="rId23"/>
    <p:sldId id="318" r:id="rId24"/>
    <p:sldId id="328" r:id="rId25"/>
    <p:sldId id="330" r:id="rId26"/>
    <p:sldId id="344" r:id="rId27"/>
    <p:sldId id="332" r:id="rId28"/>
    <p:sldId id="269" r:id="rId29"/>
    <p:sldId id="336" r:id="rId30"/>
    <p:sldId id="335" r:id="rId31"/>
    <p:sldId id="337" r:id="rId32"/>
    <p:sldId id="340" r:id="rId33"/>
    <p:sldId id="343" r:id="rId34"/>
    <p:sldId id="345" r:id="rId35"/>
    <p:sldId id="258" r:id="rId36"/>
    <p:sldId id="32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Miller (MSEC)" initials="M" lastIdx="1" clrIdx="0">
    <p:extLst>
      <p:ext uri="{19B8F6BF-5375-455C-9EA6-DF929625EA0E}">
        <p15:presenceInfo xmlns:p15="http://schemas.microsoft.com/office/powerpoint/2012/main" userId="S-1-5-21-2127521184-1604012920-1887927527-28569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6536" autoAdjust="0"/>
  </p:normalViewPr>
  <p:slideViewPr>
    <p:cSldViewPr snapToGrid="0">
      <p:cViewPr varScale="1">
        <p:scale>
          <a:sx n="66" d="100"/>
          <a:sy n="66" d="100"/>
        </p:scale>
        <p:origin x="5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A465E-4038-4473-85A8-D3EE34754A78}" type="datetimeFigureOut">
              <a:rPr lang="en-US" smtClean="0"/>
              <a:t>10/13/2012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390C1-92DF-4F41-B303-C673C57915CA}" type="slidenum">
              <a:rPr lang="en-US" smtClean="0"/>
              <a:t>‹#›</a:t>
            </a:fld>
            <a:endParaRPr lang="en-US"/>
          </a:p>
        </p:txBody>
      </p:sp>
    </p:spTree>
    <p:extLst>
      <p:ext uri="{BB962C8B-B14F-4D97-AF65-F5344CB8AC3E}">
        <p14:creationId xmlns:p14="http://schemas.microsoft.com/office/powerpoint/2010/main" val="588544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90C1-92DF-4F41-B303-C673C57915CA}" type="slidenum">
              <a:rPr lang="en-US" smtClean="0"/>
              <a:t>1</a:t>
            </a:fld>
            <a:endParaRPr lang="en-US"/>
          </a:p>
        </p:txBody>
      </p:sp>
    </p:spTree>
    <p:extLst>
      <p:ext uri="{BB962C8B-B14F-4D97-AF65-F5344CB8AC3E}">
        <p14:creationId xmlns:p14="http://schemas.microsoft.com/office/powerpoint/2010/main" val="2993014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90C1-92DF-4F41-B303-C673C57915CA}" type="slidenum">
              <a:rPr lang="en-US" smtClean="0"/>
              <a:t>4</a:t>
            </a:fld>
            <a:endParaRPr lang="en-US"/>
          </a:p>
        </p:txBody>
      </p:sp>
    </p:spTree>
    <p:extLst>
      <p:ext uri="{BB962C8B-B14F-4D97-AF65-F5344CB8AC3E}">
        <p14:creationId xmlns:p14="http://schemas.microsoft.com/office/powerpoint/2010/main" val="261083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90C1-92DF-4F41-B303-C673C57915CA}" type="slidenum">
              <a:rPr lang="en-US" smtClean="0"/>
              <a:t>6</a:t>
            </a:fld>
            <a:endParaRPr lang="en-US"/>
          </a:p>
        </p:txBody>
      </p:sp>
    </p:spTree>
    <p:extLst>
      <p:ext uri="{BB962C8B-B14F-4D97-AF65-F5344CB8AC3E}">
        <p14:creationId xmlns:p14="http://schemas.microsoft.com/office/powerpoint/2010/main" val="1710141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390C1-92DF-4F41-B303-C673C57915CA}" type="slidenum">
              <a:rPr lang="en-US" smtClean="0"/>
              <a:t>8</a:t>
            </a:fld>
            <a:endParaRPr lang="en-US"/>
          </a:p>
        </p:txBody>
      </p:sp>
    </p:spTree>
    <p:extLst>
      <p:ext uri="{BB962C8B-B14F-4D97-AF65-F5344CB8AC3E}">
        <p14:creationId xmlns:p14="http://schemas.microsoft.com/office/powerpoint/2010/main" val="2355393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390C1-92DF-4F41-B303-C673C57915CA}" type="slidenum">
              <a:rPr lang="en-US" smtClean="0"/>
              <a:t>15</a:t>
            </a:fld>
            <a:endParaRPr lang="en-US"/>
          </a:p>
        </p:txBody>
      </p:sp>
    </p:spTree>
    <p:extLst>
      <p:ext uri="{BB962C8B-B14F-4D97-AF65-F5344CB8AC3E}">
        <p14:creationId xmlns:p14="http://schemas.microsoft.com/office/powerpoint/2010/main" val="346286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390C1-92DF-4F41-B303-C673C57915CA}" type="slidenum">
              <a:rPr lang="en-US" smtClean="0"/>
              <a:t>19</a:t>
            </a:fld>
            <a:endParaRPr lang="en-US"/>
          </a:p>
        </p:txBody>
      </p:sp>
    </p:spTree>
    <p:extLst>
      <p:ext uri="{BB962C8B-B14F-4D97-AF65-F5344CB8AC3E}">
        <p14:creationId xmlns:p14="http://schemas.microsoft.com/office/powerpoint/2010/main" val="1145232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390C1-92DF-4F41-B303-C673C57915CA}" type="slidenum">
              <a:rPr lang="en-US" smtClean="0"/>
              <a:t>27</a:t>
            </a:fld>
            <a:endParaRPr lang="en-US"/>
          </a:p>
        </p:txBody>
      </p:sp>
    </p:spTree>
    <p:extLst>
      <p:ext uri="{BB962C8B-B14F-4D97-AF65-F5344CB8AC3E}">
        <p14:creationId xmlns:p14="http://schemas.microsoft.com/office/powerpoint/2010/main" val="3010547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5390C1-92DF-4F41-B303-C673C57915CA}" type="slidenum">
              <a:rPr lang="en-US" smtClean="0"/>
              <a:t>30</a:t>
            </a:fld>
            <a:endParaRPr lang="en-US"/>
          </a:p>
        </p:txBody>
      </p:sp>
    </p:spTree>
    <p:extLst>
      <p:ext uri="{BB962C8B-B14F-4D97-AF65-F5344CB8AC3E}">
        <p14:creationId xmlns:p14="http://schemas.microsoft.com/office/powerpoint/2010/main" val="1485101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8D8DFD-6BEE-41AF-BC38-E5DD8CB58D93}" type="datetime1">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21782389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454E2-2D94-417A-B402-6DF3D635E676}" type="datetime1">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159964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7F3CC-CD78-45F2-8865-F5DEA32E8BA7}" type="datetime1">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111405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D5020-020E-47A2-83A5-57C38A22E797}" type="datetime1">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14361305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3045C-3292-4692-81FC-98EE0B183DD4}" type="datetime1">
              <a:rPr lang="en-US" smtClean="0"/>
              <a:t>10/13/2012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2081529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EAB137-B1EA-41B3-9A9B-CA0D4095AD8A}" type="datetime1">
              <a:rPr lang="en-US" smtClean="0"/>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236911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F95259-1083-4E0B-B8DF-7FE8BCC2BA7A}" type="datetime1">
              <a:rPr lang="en-US" smtClean="0"/>
              <a:t>10/13/2012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78961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A3416D-BCAD-4C35-80A3-C5295CBB0E5B}" type="datetime1">
              <a:rPr lang="en-US" smtClean="0"/>
              <a:t>10/13/2012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374234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24F50-BFE5-4AF4-AECC-EC0E3790B803}" type="datetime1">
              <a:rPr lang="en-US" smtClean="0"/>
              <a:t>10/13/2012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224058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DADAD-9B64-4A36-99BC-EEBF938FFD05}" type="datetime1">
              <a:rPr lang="en-US" smtClean="0"/>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413344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D9101-724A-42A4-AAEB-FC445A51D731}" type="datetime1">
              <a:rPr lang="en-US" smtClean="0"/>
              <a:t>10/13/2012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5E6C3-811C-4266-9949-3DBBF9598B1D}" type="slidenum">
              <a:rPr lang="en-US" smtClean="0"/>
              <a:t>‹#›</a:t>
            </a:fld>
            <a:endParaRPr lang="en-US"/>
          </a:p>
        </p:txBody>
      </p:sp>
    </p:spTree>
    <p:extLst>
      <p:ext uri="{BB962C8B-B14F-4D97-AF65-F5344CB8AC3E}">
        <p14:creationId xmlns:p14="http://schemas.microsoft.com/office/powerpoint/2010/main" val="198470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64253-D6E4-4A19-8270-BD1C93478D08}" type="datetime1">
              <a:rPr lang="en-US" smtClean="0"/>
              <a:t>10/13/2012</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5E6C3-811C-4266-9949-3DBBF9598B1D}" type="slidenum">
              <a:rPr lang="en-US" smtClean="0"/>
              <a:t>‹#›</a:t>
            </a:fld>
            <a:endParaRPr lang="en-US" dirty="0"/>
          </a:p>
        </p:txBody>
      </p:sp>
    </p:spTree>
    <p:extLst>
      <p:ext uri="{BB962C8B-B14F-4D97-AF65-F5344CB8AC3E}">
        <p14:creationId xmlns:p14="http://schemas.microsoft.com/office/powerpoint/2010/main" val="24951512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5.xml"/><Relationship Id="rId1" Type="http://schemas.openxmlformats.org/officeDocument/2006/relationships/slideLayout" Target="../slideLayouts/slideLayout2.xml"/><Relationship Id="rId4" Type="http://schemas.openxmlformats.org/officeDocument/2006/relationships/slide" Target="slide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cwe.mitre.org/data/index.html" TargetMode="External"/><Relationship Id="rId13" Type="http://schemas.openxmlformats.org/officeDocument/2006/relationships/hyperlink" Target="http://census-labs.com/media/heap-owasp-appsec-2012.pdf" TargetMode="External"/><Relationship Id="rId3" Type="http://schemas.openxmlformats.org/officeDocument/2006/relationships/hyperlink" Target="http://www.cs.cmu.edu/~dbrumley/pubs/apeg.pdf" TargetMode="External"/><Relationship Id="rId7" Type="http://schemas.openxmlformats.org/officeDocument/2006/relationships/hyperlink" Target="http://technet.microsoft.com/en-us/security/cc998259.aspx" TargetMode="External"/><Relationship Id="rId12" Type="http://schemas.openxmlformats.org/officeDocument/2006/relationships/hyperlink" Target="http://immunityinc.com/infiltrate/archives/Fundamentals_of_exploitation_revisited.pdf" TargetMode="External"/><Relationship Id="rId2" Type="http://schemas.openxmlformats.org/officeDocument/2006/relationships/hyperlink" Target="http://seanhn.files.wordpress.com/2009/09/thesis1.pdf" TargetMode="External"/><Relationship Id="rId1" Type="http://schemas.openxmlformats.org/officeDocument/2006/relationships/slideLayout" Target="../slideLayouts/slideLayout2.xml"/><Relationship Id="rId6" Type="http://schemas.openxmlformats.org/officeDocument/2006/relationships/hyperlink" Target="http://seclists.org/dailydave/2009/q3/11" TargetMode="External"/><Relationship Id="rId11" Type="http://schemas.openxmlformats.org/officeDocument/2006/relationships/hyperlink" Target="http://www.cs.dartmouth.edu/~sergey/langsec/papers/Bratus.pdf" TargetMode="External"/><Relationship Id="rId5" Type="http://schemas.openxmlformats.org/officeDocument/2006/relationships/hyperlink" Target="http://msecdbg.codeplex.com/" TargetMode="External"/><Relationship Id="rId15" Type="http://schemas.openxmlformats.org/officeDocument/2006/relationships/hyperlink" Target="http://msdn.microsoft.com/en-us/magazine/cc163311.aspx" TargetMode="External"/><Relationship Id="rId10" Type="http://schemas.openxmlformats.org/officeDocument/2006/relationships/hyperlink" Target="http://hick.org/~mmiller/presentations/seatoorcon08/2008_seatoorcon.ppt" TargetMode="External"/><Relationship Id="rId4" Type="http://schemas.openxmlformats.org/officeDocument/2006/relationships/hyperlink" Target="http://security.ece.cmu.edu/aeg/aeg-ndss-2011.pdf" TargetMode="External"/><Relationship Id="rId9" Type="http://schemas.openxmlformats.org/officeDocument/2006/relationships/hyperlink" Target="http://citeseerx.ist.psu.edu/viewdoc/summary?doi=10.1.1.59.9963" TargetMode="External"/><Relationship Id="rId14" Type="http://schemas.openxmlformats.org/officeDocument/2006/relationships/hyperlink" Target="http://download.microsoft.com/download/A/3/0/A30A60D9-1303-4B6A-91B7-BB24E0211B05/Microsoft_Security_Intelligence_Report_volume_7_Jan-Jun2009.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ieeexplore.ieee.org/xpl/articleDetails.jsp?arnumber=1324594" TargetMode="External"/><Relationship Id="rId2" Type="http://schemas.openxmlformats.org/officeDocument/2006/relationships/hyperlink" Target="http://www.ece.cmu.edu/~ejschwar/papers/usenix11.pdf" TargetMode="External"/><Relationship Id="rId1" Type="http://schemas.openxmlformats.org/officeDocument/2006/relationships/slideLayout" Target="../slideLayouts/slideLayout2.xml"/><Relationship Id="rId4" Type="http://schemas.openxmlformats.org/officeDocument/2006/relationships/hyperlink" Target="http://www.isecpartners.com/storage/docs/presentations/EIP-final.pdf"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5239" y="1041400"/>
            <a:ext cx="10461522" cy="2387600"/>
          </a:xfrm>
        </p:spPr>
        <p:txBody>
          <a:bodyPr>
            <a:normAutofit/>
          </a:bodyPr>
          <a:lstStyle/>
          <a:p>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Modeling the exploitation and mitigation of memory safety vulnerabilities</a:t>
            </a:r>
            <a:endParaRPr lang="en-US" sz="4800" dirty="0"/>
          </a:p>
        </p:txBody>
      </p:sp>
      <p:sp>
        <p:nvSpPr>
          <p:cNvPr id="3" name="Subtitle 2"/>
          <p:cNvSpPr>
            <a:spLocks noGrp="1"/>
          </p:cNvSpPr>
          <p:nvPr>
            <p:ph type="subTitle" idx="1"/>
          </p:nvPr>
        </p:nvSpPr>
        <p:spPr>
          <a:xfrm>
            <a:off x="1524000" y="3824748"/>
            <a:ext cx="9144000" cy="1895156"/>
          </a:xfrm>
        </p:spPr>
        <p:txBody>
          <a:bodyPr>
            <a:normAutofit fontScale="92500" lnSpcReduction="10000"/>
          </a:bodyPr>
          <a:lstStyle/>
          <a:p>
            <a:endParaRPr lang="en-US" dirty="0" smtClean="0"/>
          </a:p>
          <a:p>
            <a:r>
              <a:rPr lang="en-US" dirty="0" smtClean="0"/>
              <a:t>Breakpoint 2012</a:t>
            </a:r>
            <a:endParaRPr lang="en-US" dirty="0"/>
          </a:p>
          <a:p>
            <a:endParaRPr lang="en-US" dirty="0" smtClean="0"/>
          </a:p>
          <a:p>
            <a:r>
              <a:rPr lang="en-US" dirty="0" smtClean="0"/>
              <a:t>Matt Miller</a:t>
            </a:r>
          </a:p>
          <a:p>
            <a:r>
              <a:rPr lang="en-US" dirty="0" smtClean="0"/>
              <a:t>Microsoft Security Engineering Center</a:t>
            </a:r>
            <a:endParaRPr lang="en-US" dirty="0"/>
          </a:p>
        </p:txBody>
      </p:sp>
      <p:sp>
        <p:nvSpPr>
          <p:cNvPr id="5" name="Slide Number Placeholder 4"/>
          <p:cNvSpPr>
            <a:spLocks noGrp="1"/>
          </p:cNvSpPr>
          <p:nvPr>
            <p:ph type="sldNum" sz="quarter" idx="12"/>
          </p:nvPr>
        </p:nvSpPr>
        <p:spPr/>
        <p:txBody>
          <a:bodyPr/>
          <a:lstStyle/>
          <a:p>
            <a:fld id="{9835E6C3-811C-4266-9949-3DBBF9598B1D}" type="slidenum">
              <a:rPr lang="en-US" smtClean="0"/>
              <a:t>1</a:t>
            </a:fld>
            <a:endParaRPr lang="en-US"/>
          </a:p>
        </p:txBody>
      </p:sp>
    </p:spTree>
    <p:extLst>
      <p:ext uri="{BB962C8B-B14F-4D97-AF65-F5344CB8AC3E}">
        <p14:creationId xmlns:p14="http://schemas.microsoft.com/office/powerpoint/2010/main" val="1870209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memory safety flaws</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10</a:t>
            </a:fld>
            <a:endParaRPr lang="en-US"/>
          </a:p>
        </p:txBody>
      </p:sp>
      <p:sp>
        <p:nvSpPr>
          <p:cNvPr id="5" name="Rectangle 4"/>
          <p:cNvSpPr/>
          <p:nvPr/>
        </p:nvSpPr>
        <p:spPr>
          <a:xfrm>
            <a:off x="1863831" y="1490663"/>
            <a:ext cx="8464369" cy="400110"/>
          </a:xfrm>
          <a:prstGeom prst="rect">
            <a:avLst/>
          </a:prstGeom>
        </p:spPr>
        <p:txBody>
          <a:bodyPr wrap="none">
            <a:spAutoFit/>
          </a:bodyPr>
          <a:lstStyle/>
          <a:p>
            <a:pPr algn="ctr"/>
            <a:r>
              <a:rPr lang="en-US" sz="2000" dirty="0" smtClean="0">
                <a:solidFill>
                  <a:srgbClr val="FFFF66"/>
                </a:solidFill>
              </a:rPr>
              <a:t>The taxonomy is generally</a:t>
            </a:r>
            <a:r>
              <a:rPr lang="en-US" sz="2000" dirty="0">
                <a:solidFill>
                  <a:srgbClr val="FFFF66"/>
                </a:solidFill>
              </a:rPr>
              <a:t> </a:t>
            </a:r>
            <a:r>
              <a:rPr lang="en-US" sz="2000" dirty="0" smtClean="0">
                <a:solidFill>
                  <a:srgbClr val="FFFF66"/>
                </a:solidFill>
              </a:rPr>
              <a:t>agreed upon for memory safety flaws (e.g. CWE[</a:t>
            </a:r>
            <a:r>
              <a:rPr lang="en-US" sz="2000" dirty="0" smtClean="0">
                <a:solidFill>
                  <a:srgbClr val="FFFF66"/>
                </a:solidFill>
                <a:hlinkClick r:id="rId2" action="ppaction://hlinksldjump"/>
              </a:rPr>
              <a:t>7</a:t>
            </a:r>
            <a:r>
              <a:rPr lang="en-US" sz="2000" dirty="0" smtClean="0">
                <a:solidFill>
                  <a:srgbClr val="FFFF66"/>
                </a:solidFill>
              </a:rPr>
              <a:t>,</a:t>
            </a:r>
            <a:r>
              <a:rPr lang="en-US" sz="2000" dirty="0" smtClean="0">
                <a:solidFill>
                  <a:srgbClr val="FFFF66"/>
                </a:solidFill>
                <a:hlinkClick r:id="rId2" action="ppaction://hlinksldjump"/>
              </a:rPr>
              <a:t>8</a:t>
            </a:r>
            <a:r>
              <a:rPr lang="en-US" sz="2000" dirty="0" smtClean="0">
                <a:solidFill>
                  <a:srgbClr val="FFFF66"/>
                </a:solidFill>
              </a:rPr>
              <a:t>])</a:t>
            </a:r>
            <a:endParaRPr lang="en-US" sz="2000" dirty="0"/>
          </a:p>
        </p:txBody>
      </p:sp>
      <p:sp>
        <p:nvSpPr>
          <p:cNvPr id="8" name="Rectangle 7"/>
          <p:cNvSpPr/>
          <p:nvPr/>
        </p:nvSpPr>
        <p:spPr>
          <a:xfrm>
            <a:off x="2530395" y="2163737"/>
            <a:ext cx="2306594" cy="78167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t>Boundary error</a:t>
            </a:r>
            <a:endParaRPr lang="en-US" sz="2400" dirty="0"/>
          </a:p>
        </p:txBody>
      </p:sp>
      <p:sp>
        <p:nvSpPr>
          <p:cNvPr id="9" name="Rectangle 8"/>
          <p:cNvSpPr/>
          <p:nvPr/>
        </p:nvSpPr>
        <p:spPr>
          <a:xfrm>
            <a:off x="7530763" y="2163737"/>
            <a:ext cx="2306594" cy="78167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t>Uninitialized use</a:t>
            </a:r>
            <a:endParaRPr lang="en-US" sz="2400" dirty="0"/>
          </a:p>
        </p:txBody>
      </p:sp>
      <p:sp>
        <p:nvSpPr>
          <p:cNvPr id="11" name="Rectangle 10"/>
          <p:cNvSpPr/>
          <p:nvPr/>
        </p:nvSpPr>
        <p:spPr>
          <a:xfrm>
            <a:off x="5030579" y="2163737"/>
            <a:ext cx="2306594" cy="78167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t>Type confusion</a:t>
            </a:r>
            <a:endParaRPr lang="en-US" sz="2400" dirty="0"/>
          </a:p>
        </p:txBody>
      </p:sp>
      <p:sp>
        <p:nvSpPr>
          <p:cNvPr id="12" name="Rectangle 11"/>
          <p:cNvSpPr/>
          <p:nvPr/>
        </p:nvSpPr>
        <p:spPr>
          <a:xfrm>
            <a:off x="2530395" y="3050450"/>
            <a:ext cx="2306594" cy="2141838"/>
          </a:xfrm>
          <a:prstGeom prst="rect">
            <a:avLst/>
          </a:prstGeom>
          <a:solidFill>
            <a:schemeClr val="tx1">
              <a:lumMod val="75000"/>
            </a:schemeClr>
          </a:solidFill>
        </p:spPr>
        <p:style>
          <a:lnRef idx="0">
            <a:schemeClr val="accent3"/>
          </a:lnRef>
          <a:fillRef idx="3">
            <a:schemeClr val="accent3"/>
          </a:fillRef>
          <a:effectRef idx="3">
            <a:schemeClr val="accent3"/>
          </a:effectRef>
          <a:fontRef idx="minor">
            <a:schemeClr val="lt1"/>
          </a:fontRef>
        </p:style>
        <p:txBody>
          <a:bodyPr rtlCol="0" anchor="t"/>
          <a:lstStyle/>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Buffer overrun</a:t>
            </a:r>
          </a:p>
          <a:p>
            <a:pPr marL="285750" indent="-285750">
              <a:buFont typeface="Arial" panose="020B0604020202020204" pitchFamily="34" charset="0"/>
              <a:buChar char="•"/>
            </a:pPr>
            <a:endParaRPr lang="en-US" sz="2000" dirty="0" smtClean="0">
              <a:solidFill>
                <a:schemeClr val="accent5">
                  <a:lumMod val="50000"/>
                </a:schemeClr>
              </a:solidFill>
              <a:cs typeface="Courier New" pitchFamily="49" charset="0"/>
            </a:endParaRPr>
          </a:p>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Buffer </a:t>
            </a:r>
            <a:r>
              <a:rPr lang="en-US" sz="2000" dirty="0" err="1" smtClean="0">
                <a:solidFill>
                  <a:schemeClr val="accent5">
                    <a:lumMod val="50000"/>
                  </a:schemeClr>
                </a:solidFill>
                <a:cs typeface="Courier New" pitchFamily="49" charset="0"/>
              </a:rPr>
              <a:t>overread</a:t>
            </a:r>
            <a:endParaRPr lang="en-US" sz="2000" dirty="0" smtClean="0">
              <a:solidFill>
                <a:schemeClr val="accent5">
                  <a:lumMod val="50000"/>
                </a:schemeClr>
              </a:solidFill>
              <a:cs typeface="Courier New" pitchFamily="49" charset="0"/>
            </a:endParaRPr>
          </a:p>
          <a:p>
            <a:pPr marL="285750" indent="-285750">
              <a:buFont typeface="Arial" panose="020B0604020202020204" pitchFamily="34" charset="0"/>
              <a:buChar char="•"/>
            </a:pPr>
            <a:endParaRPr lang="en-US" sz="2000" dirty="0" smtClean="0">
              <a:solidFill>
                <a:schemeClr val="accent5">
                  <a:lumMod val="50000"/>
                </a:schemeClr>
              </a:solidFill>
              <a:cs typeface="Courier New" pitchFamily="49" charset="0"/>
            </a:endParaRPr>
          </a:p>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Out-of-bounds array index</a:t>
            </a:r>
          </a:p>
        </p:txBody>
      </p:sp>
      <p:sp>
        <p:nvSpPr>
          <p:cNvPr id="13" name="Rectangle 12"/>
          <p:cNvSpPr/>
          <p:nvPr/>
        </p:nvSpPr>
        <p:spPr>
          <a:xfrm>
            <a:off x="7530763" y="3050450"/>
            <a:ext cx="2306594" cy="2141838"/>
          </a:xfrm>
          <a:prstGeom prst="rect">
            <a:avLst/>
          </a:prstGeom>
          <a:solidFill>
            <a:schemeClr val="tx1">
              <a:lumMod val="75000"/>
            </a:schemeClr>
          </a:solidFill>
        </p:spPr>
        <p:style>
          <a:lnRef idx="0">
            <a:schemeClr val="accent3"/>
          </a:lnRef>
          <a:fillRef idx="3">
            <a:schemeClr val="accent3"/>
          </a:fillRef>
          <a:effectRef idx="3">
            <a:schemeClr val="accent3"/>
          </a:effectRef>
          <a:fontRef idx="minor">
            <a:schemeClr val="lt1"/>
          </a:fontRef>
        </p:style>
        <p:txBody>
          <a:bodyPr rtlCol="0" anchor="t"/>
          <a:lstStyle/>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Use after free</a:t>
            </a:r>
          </a:p>
          <a:p>
            <a:pPr marL="285750" indent="-285750">
              <a:buFont typeface="Arial" panose="020B0604020202020204" pitchFamily="34" charset="0"/>
              <a:buChar char="•"/>
            </a:pPr>
            <a:endParaRPr lang="en-US" sz="2000" dirty="0" smtClean="0">
              <a:solidFill>
                <a:schemeClr val="accent5">
                  <a:lumMod val="50000"/>
                </a:schemeClr>
              </a:solidFill>
              <a:cs typeface="Courier New" pitchFamily="49" charset="0"/>
            </a:endParaRPr>
          </a:p>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Double free</a:t>
            </a:r>
          </a:p>
          <a:p>
            <a:pPr marL="285750" indent="-285750">
              <a:buFont typeface="Arial" panose="020B0604020202020204" pitchFamily="34" charset="0"/>
              <a:buChar char="•"/>
            </a:pPr>
            <a:endParaRPr lang="en-US" sz="2000" dirty="0">
              <a:solidFill>
                <a:schemeClr val="accent5">
                  <a:lumMod val="50000"/>
                </a:schemeClr>
              </a:solidFill>
              <a:cs typeface="Courier New" pitchFamily="49" charset="0"/>
            </a:endParaRPr>
          </a:p>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Uninitialized memory access</a:t>
            </a:r>
            <a:endParaRPr lang="en-US" sz="2000" dirty="0">
              <a:solidFill>
                <a:schemeClr val="accent5">
                  <a:lumMod val="50000"/>
                </a:schemeClr>
              </a:solidFill>
              <a:cs typeface="Courier New" pitchFamily="49" charset="0"/>
            </a:endParaRPr>
          </a:p>
        </p:txBody>
      </p:sp>
      <p:sp>
        <p:nvSpPr>
          <p:cNvPr id="15" name="Rectangle 14"/>
          <p:cNvSpPr/>
          <p:nvPr/>
        </p:nvSpPr>
        <p:spPr>
          <a:xfrm>
            <a:off x="5030579" y="3050450"/>
            <a:ext cx="2306594" cy="2141838"/>
          </a:xfrm>
          <a:prstGeom prst="rect">
            <a:avLst/>
          </a:prstGeom>
          <a:solidFill>
            <a:schemeClr val="tx1">
              <a:lumMod val="75000"/>
            </a:schemeClr>
          </a:solidFill>
        </p:spPr>
        <p:style>
          <a:lnRef idx="0">
            <a:schemeClr val="accent3"/>
          </a:lnRef>
          <a:fillRef idx="3">
            <a:schemeClr val="accent3"/>
          </a:fillRef>
          <a:effectRef idx="3">
            <a:schemeClr val="accent3"/>
          </a:effectRef>
          <a:fontRef idx="minor">
            <a:schemeClr val="lt1"/>
          </a:fontRef>
        </p:style>
        <p:txBody>
          <a:bodyPr rtlCol="0" anchor="t"/>
          <a:lstStyle/>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Invalid type cast</a:t>
            </a:r>
          </a:p>
          <a:p>
            <a:pPr marL="285750" indent="-285750">
              <a:buFont typeface="Arial" panose="020B0604020202020204" pitchFamily="34" charset="0"/>
              <a:buChar char="•"/>
            </a:pPr>
            <a:endParaRPr lang="en-US" sz="2000" dirty="0">
              <a:solidFill>
                <a:schemeClr val="accent5">
                  <a:lumMod val="50000"/>
                </a:schemeClr>
              </a:solidFill>
              <a:cs typeface="Courier New" pitchFamily="49" charset="0"/>
            </a:endParaRPr>
          </a:p>
          <a:p>
            <a:pPr marL="285750" indent="-285750">
              <a:buFont typeface="Arial" panose="020B0604020202020204" pitchFamily="34" charset="0"/>
              <a:buChar char="•"/>
            </a:pPr>
            <a:r>
              <a:rPr lang="en-US" sz="2000" dirty="0" smtClean="0">
                <a:solidFill>
                  <a:schemeClr val="accent5">
                    <a:lumMod val="50000"/>
                  </a:schemeClr>
                </a:solidFill>
                <a:cs typeface="Courier New" pitchFamily="49" charset="0"/>
              </a:rPr>
              <a:t>Invalid union field access</a:t>
            </a:r>
            <a:endParaRPr lang="en-US" sz="2000" dirty="0">
              <a:solidFill>
                <a:schemeClr val="accent5">
                  <a:lumMod val="50000"/>
                </a:schemeClr>
              </a:solidFill>
              <a:cs typeface="Courier New" pitchFamily="49" charset="0"/>
            </a:endParaRPr>
          </a:p>
        </p:txBody>
      </p:sp>
      <p:grpSp>
        <p:nvGrpSpPr>
          <p:cNvPr id="27" name="Group 26"/>
          <p:cNvGrpSpPr/>
          <p:nvPr/>
        </p:nvGrpSpPr>
        <p:grpSpPr>
          <a:xfrm>
            <a:off x="2530395" y="5297323"/>
            <a:ext cx="7306962" cy="849641"/>
            <a:chOff x="2530395" y="5297323"/>
            <a:chExt cx="7306962" cy="849641"/>
          </a:xfrm>
        </p:grpSpPr>
        <p:sp>
          <p:nvSpPr>
            <p:cNvPr id="16" name="Rectangle 15"/>
            <p:cNvSpPr/>
            <p:nvPr/>
          </p:nvSpPr>
          <p:spPr>
            <a:xfrm>
              <a:off x="5030579" y="5297323"/>
              <a:ext cx="4806778" cy="37230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Temporal </a:t>
              </a:r>
              <a:endParaRPr lang="en-US" dirty="0"/>
            </a:p>
          </p:txBody>
        </p:sp>
        <p:sp>
          <p:nvSpPr>
            <p:cNvPr id="17" name="Rectangle 16"/>
            <p:cNvSpPr/>
            <p:nvPr/>
          </p:nvSpPr>
          <p:spPr>
            <a:xfrm>
              <a:off x="2530395" y="5774661"/>
              <a:ext cx="4806778" cy="37230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t>Spatial</a:t>
              </a:r>
              <a:endParaRPr lang="en-US" dirty="0"/>
            </a:p>
          </p:txBody>
        </p:sp>
      </p:grpSp>
      <p:grpSp>
        <p:nvGrpSpPr>
          <p:cNvPr id="28" name="Group 27"/>
          <p:cNvGrpSpPr/>
          <p:nvPr/>
        </p:nvGrpSpPr>
        <p:grpSpPr>
          <a:xfrm>
            <a:off x="101567" y="2045254"/>
            <a:ext cx="2302972" cy="2120740"/>
            <a:chOff x="101567" y="2045254"/>
            <a:chExt cx="2302972" cy="2120740"/>
          </a:xfrm>
        </p:grpSpPr>
        <p:sp>
          <p:nvSpPr>
            <p:cNvPr id="22" name="Bent-Up Arrow 21"/>
            <p:cNvSpPr/>
            <p:nvPr/>
          </p:nvSpPr>
          <p:spPr>
            <a:xfrm rot="5400000">
              <a:off x="1260283" y="3172918"/>
              <a:ext cx="850392" cy="1135759"/>
            </a:xfrm>
            <a:prstGeom prst="bentUpArrow">
              <a:avLst>
                <a:gd name="adj1" fmla="val 28906"/>
                <a:gd name="adj2" fmla="val 25000"/>
                <a:gd name="adj3" fmla="val 25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4" name="Rectangle 23"/>
            <p:cNvSpPr/>
            <p:nvPr/>
          </p:nvSpPr>
          <p:spPr>
            <a:xfrm>
              <a:off x="101567" y="2045254"/>
              <a:ext cx="2302972" cy="1200329"/>
            </a:xfrm>
            <a:prstGeom prst="rect">
              <a:avLst/>
            </a:prstGeom>
          </p:spPr>
          <p:txBody>
            <a:bodyPr wrap="square" anchor="ctr">
              <a:spAutoFit/>
            </a:bodyPr>
            <a:lstStyle/>
            <a:p>
              <a:pPr algn="ctr"/>
              <a:r>
                <a:rPr lang="en-US" dirty="0" smtClean="0">
                  <a:solidFill>
                    <a:srgbClr val="FFFF66"/>
                  </a:solidFill>
                </a:rPr>
                <a:t>Arithmetic errors </a:t>
              </a:r>
            </a:p>
            <a:p>
              <a:pPr algn="ctr"/>
              <a:r>
                <a:rPr lang="en-US" dirty="0" smtClean="0">
                  <a:solidFill>
                    <a:srgbClr val="FFFF66"/>
                  </a:solidFill>
                </a:rPr>
                <a:t>and other 2</a:t>
              </a:r>
              <a:r>
                <a:rPr lang="en-US" baseline="30000" dirty="0" smtClean="0">
                  <a:solidFill>
                    <a:srgbClr val="FFFF66"/>
                  </a:solidFill>
                </a:rPr>
                <a:t>nd</a:t>
              </a:r>
              <a:r>
                <a:rPr lang="en-US" dirty="0" smtClean="0">
                  <a:solidFill>
                    <a:srgbClr val="FFFF66"/>
                  </a:solidFill>
                </a:rPr>
                <a:t> order issues can expose memory safety flaws</a:t>
              </a:r>
              <a:endParaRPr lang="en-US" dirty="0"/>
            </a:p>
          </p:txBody>
        </p:sp>
      </p:grpSp>
      <p:grpSp>
        <p:nvGrpSpPr>
          <p:cNvPr id="29" name="Group 28"/>
          <p:cNvGrpSpPr/>
          <p:nvPr/>
        </p:nvGrpSpPr>
        <p:grpSpPr>
          <a:xfrm>
            <a:off x="9918078" y="3800234"/>
            <a:ext cx="2206189" cy="2200584"/>
            <a:chOff x="9918078" y="3800234"/>
            <a:chExt cx="2206189" cy="2200584"/>
          </a:xfrm>
        </p:grpSpPr>
        <p:sp>
          <p:nvSpPr>
            <p:cNvPr id="25" name="Rectangle 24"/>
            <p:cNvSpPr/>
            <p:nvPr/>
          </p:nvSpPr>
          <p:spPr>
            <a:xfrm>
              <a:off x="9979693" y="4800489"/>
              <a:ext cx="2144574" cy="1200329"/>
            </a:xfrm>
            <a:prstGeom prst="rect">
              <a:avLst/>
            </a:prstGeom>
          </p:spPr>
          <p:txBody>
            <a:bodyPr wrap="square" anchor="ctr">
              <a:spAutoFit/>
            </a:bodyPr>
            <a:lstStyle/>
            <a:p>
              <a:pPr algn="ctr"/>
              <a:r>
                <a:rPr lang="en-US" dirty="0" smtClean="0">
                  <a:solidFill>
                    <a:srgbClr val="FFFF66"/>
                  </a:solidFill>
                </a:rPr>
                <a:t>Each flaw can be mapped to the set of violation(s) that it enables</a:t>
              </a:r>
              <a:endParaRPr lang="en-US" dirty="0"/>
            </a:p>
          </p:txBody>
        </p:sp>
        <p:sp>
          <p:nvSpPr>
            <p:cNvPr id="26" name="Bent-Up Arrow 25"/>
            <p:cNvSpPr/>
            <p:nvPr/>
          </p:nvSpPr>
          <p:spPr>
            <a:xfrm flipV="1">
              <a:off x="9918078" y="3800234"/>
              <a:ext cx="1435722" cy="974966"/>
            </a:xfrm>
            <a:prstGeom prst="ben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6169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500"/>
                            </p:stCondLst>
                            <p:childTnLst>
                              <p:par>
                                <p:cTn id="15" presetID="42"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Classifying memory safety violations</a:t>
            </a:r>
            <a:endParaRPr lang="en-US" dirty="0"/>
          </a:p>
        </p:txBody>
      </p:sp>
      <p:sp>
        <p:nvSpPr>
          <p:cNvPr id="4" name="Rounded Rectangle 3"/>
          <p:cNvSpPr/>
          <p:nvPr/>
        </p:nvSpPr>
        <p:spPr>
          <a:xfrm>
            <a:off x="390525" y="1690688"/>
            <a:ext cx="11410950" cy="744781"/>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400" dirty="0" smtClean="0"/>
              <a:t>The properties of an unsafe memory access are a convenient way to describe a violation</a:t>
            </a:r>
            <a:endParaRPr lang="en-US" sz="2400" dirty="0"/>
          </a:p>
        </p:txBody>
      </p:sp>
      <p:sp>
        <p:nvSpPr>
          <p:cNvPr id="6" name="Rounded Rectangle 5"/>
          <p:cNvSpPr/>
          <p:nvPr/>
        </p:nvSpPr>
        <p:spPr>
          <a:xfrm>
            <a:off x="390525" y="2635794"/>
            <a:ext cx="6753225" cy="726531"/>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Two properties establish the basic types of violations</a:t>
            </a:r>
            <a:endParaRPr lang="en-US" sz="2000" dirty="0"/>
          </a:p>
        </p:txBody>
      </p:sp>
      <p:sp>
        <p:nvSpPr>
          <p:cNvPr id="8" name="Rounded Rectangle 7"/>
          <p:cNvSpPr/>
          <p:nvPr/>
        </p:nvSpPr>
        <p:spPr>
          <a:xfrm>
            <a:off x="7239000" y="2635793"/>
            <a:ext cx="4562475" cy="726531"/>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dirty="0" smtClean="0"/>
              <a:t>Extended properties add more precision</a:t>
            </a:r>
            <a:endParaRPr lang="en-US" sz="2000" dirty="0"/>
          </a:p>
        </p:txBody>
      </p:sp>
      <p:sp>
        <p:nvSpPr>
          <p:cNvPr id="9" name="Rounded Rectangle 8"/>
          <p:cNvSpPr/>
          <p:nvPr/>
        </p:nvSpPr>
        <p:spPr>
          <a:xfrm>
            <a:off x="1676400" y="5846801"/>
            <a:ext cx="2438400" cy="695325"/>
          </a:xfrm>
          <a:prstGeom prst="roundRect">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a:t>
            </a:r>
            <a:r>
              <a:rPr lang="en-US" sz="2800" dirty="0" smtClean="0"/>
              <a:t>-</a:t>
            </a:r>
            <a:r>
              <a:rPr lang="en-US" sz="2800" dirty="0" err="1" smtClean="0"/>
              <a:t>bc</a:t>
            </a:r>
            <a:r>
              <a:rPr lang="en-US" sz="2800" dirty="0" smtClean="0"/>
              <a:t>-cc-</a:t>
            </a:r>
            <a:r>
              <a:rPr lang="en-US" sz="2800" dirty="0" err="1" smtClean="0"/>
              <a:t>df</a:t>
            </a:r>
            <a:r>
              <a:rPr lang="en-US" sz="2800" dirty="0" smtClean="0"/>
              <a:t>-</a:t>
            </a:r>
            <a:r>
              <a:rPr lang="en-US" sz="2800" dirty="0" err="1" smtClean="0"/>
              <a:t>ef</a:t>
            </a:r>
            <a:endParaRPr lang="en-US" sz="2800" dirty="0"/>
          </a:p>
        </p:txBody>
      </p:sp>
      <p:grpSp>
        <p:nvGrpSpPr>
          <p:cNvPr id="43" name="Group 42"/>
          <p:cNvGrpSpPr/>
          <p:nvPr/>
        </p:nvGrpSpPr>
        <p:grpSpPr>
          <a:xfrm>
            <a:off x="390525" y="3505200"/>
            <a:ext cx="3267075" cy="1499740"/>
            <a:chOff x="390525" y="3505200"/>
            <a:chExt cx="3267075" cy="1499740"/>
          </a:xfrm>
        </p:grpSpPr>
        <p:sp>
          <p:nvSpPr>
            <p:cNvPr id="10" name="Oval 9"/>
            <p:cNvSpPr/>
            <p:nvPr/>
          </p:nvSpPr>
          <p:spPr>
            <a:xfrm>
              <a:off x="604558" y="4364593"/>
              <a:ext cx="728942" cy="640347"/>
            </a:xfrm>
            <a:prstGeom prst="ellipse">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r</a:t>
              </a:r>
              <a:endParaRPr lang="en-US" sz="2800" dirty="0"/>
            </a:p>
          </p:txBody>
        </p:sp>
        <p:sp>
          <p:nvSpPr>
            <p:cNvPr id="11" name="Oval 10"/>
            <p:cNvSpPr/>
            <p:nvPr/>
          </p:nvSpPr>
          <p:spPr>
            <a:xfrm>
              <a:off x="1671358" y="4364593"/>
              <a:ext cx="728942" cy="640347"/>
            </a:xfrm>
            <a:prstGeom prst="ellipse">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w</a:t>
              </a:r>
              <a:endParaRPr lang="en-US" sz="2800" dirty="0"/>
            </a:p>
          </p:txBody>
        </p:sp>
        <p:sp>
          <p:nvSpPr>
            <p:cNvPr id="12" name="Oval 11"/>
            <p:cNvSpPr/>
            <p:nvPr/>
          </p:nvSpPr>
          <p:spPr>
            <a:xfrm>
              <a:off x="2738158" y="4362450"/>
              <a:ext cx="728942" cy="640347"/>
            </a:xfrm>
            <a:prstGeom prst="ellipse">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smtClean="0"/>
                <a:t>x</a:t>
              </a:r>
              <a:endParaRPr lang="en-US" sz="2800" dirty="0"/>
            </a:p>
          </p:txBody>
        </p:sp>
        <p:sp>
          <p:nvSpPr>
            <p:cNvPr id="13" name="Rounded Rectangle 12"/>
            <p:cNvSpPr/>
            <p:nvPr/>
          </p:nvSpPr>
          <p:spPr>
            <a:xfrm>
              <a:off x="390525" y="3505200"/>
              <a:ext cx="3267075" cy="45505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Memory access method</a:t>
              </a:r>
              <a:endParaRPr lang="en-US" dirty="0"/>
            </a:p>
          </p:txBody>
        </p:sp>
      </p:grpSp>
      <p:sp>
        <p:nvSpPr>
          <p:cNvPr id="14" name="Rounded Rectangle 13"/>
          <p:cNvSpPr/>
          <p:nvPr/>
        </p:nvSpPr>
        <p:spPr>
          <a:xfrm>
            <a:off x="3767138" y="3507343"/>
            <a:ext cx="3386138" cy="45505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Memory access parameter state</a:t>
            </a:r>
            <a:endParaRPr lang="en-US" dirty="0"/>
          </a:p>
        </p:txBody>
      </p:sp>
      <p:grpSp>
        <p:nvGrpSpPr>
          <p:cNvPr id="44" name="Group 43"/>
          <p:cNvGrpSpPr/>
          <p:nvPr/>
        </p:nvGrpSpPr>
        <p:grpSpPr>
          <a:xfrm>
            <a:off x="969030" y="5002797"/>
            <a:ext cx="2133599" cy="1415503"/>
            <a:chOff x="969030" y="5002797"/>
            <a:chExt cx="2133599" cy="1415503"/>
          </a:xfrm>
        </p:grpSpPr>
        <p:sp>
          <p:nvSpPr>
            <p:cNvPr id="15" name="Rectangle 14"/>
            <p:cNvSpPr/>
            <p:nvPr/>
          </p:nvSpPr>
          <p:spPr>
            <a:xfrm>
              <a:off x="1900236" y="5989675"/>
              <a:ext cx="352425" cy="428625"/>
            </a:xfrm>
            <a:prstGeom prst="rect">
              <a:avLst/>
            </a:prstGeom>
            <a:solidFill>
              <a:schemeClr val="lt1">
                <a:alpha val="0"/>
              </a:schemeClr>
            </a:solidFill>
            <a:ln w="19050">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9" name="Elbow Connector 18"/>
            <p:cNvCxnSpPr>
              <a:stCxn id="11" idx="4"/>
              <a:endCxn id="15" idx="0"/>
            </p:cNvCxnSpPr>
            <p:nvPr/>
          </p:nvCxnSpPr>
          <p:spPr>
            <a:xfrm rot="16200000" flipH="1">
              <a:off x="1563772" y="5476997"/>
              <a:ext cx="984735" cy="40620"/>
            </a:xfrm>
            <a:prstGeom prst="bentConnector3">
              <a:avLst>
                <a:gd name="adj1" fmla="val 50000"/>
              </a:avLst>
            </a:prstGeom>
            <a:ln w="28575">
              <a:tailEnd type="triangle" w="lg" len="med"/>
            </a:ln>
          </p:spPr>
          <p:style>
            <a:lnRef idx="3">
              <a:schemeClr val="accent6"/>
            </a:lnRef>
            <a:fillRef idx="0">
              <a:schemeClr val="accent6"/>
            </a:fillRef>
            <a:effectRef idx="2">
              <a:schemeClr val="accent6"/>
            </a:effectRef>
            <a:fontRef idx="minor">
              <a:schemeClr val="tx1"/>
            </a:fontRef>
          </p:style>
        </p:cxnSp>
        <p:cxnSp>
          <p:nvCxnSpPr>
            <p:cNvPr id="22" name="Elbow Connector 21"/>
            <p:cNvCxnSpPr>
              <a:stCxn id="12" idx="4"/>
              <a:endCxn id="15" idx="0"/>
            </p:cNvCxnSpPr>
            <p:nvPr/>
          </p:nvCxnSpPr>
          <p:spPr>
            <a:xfrm rot="5400000">
              <a:off x="2096100" y="4983146"/>
              <a:ext cx="986878" cy="1026180"/>
            </a:xfrm>
            <a:prstGeom prst="bentConnector3">
              <a:avLst/>
            </a:prstGeom>
            <a:ln w="28575">
              <a:tailEnd type="triangle" w="lg" len="med"/>
            </a:ln>
          </p:spPr>
          <p:style>
            <a:lnRef idx="3">
              <a:schemeClr val="accent6"/>
            </a:lnRef>
            <a:fillRef idx="0">
              <a:schemeClr val="accent6"/>
            </a:fillRef>
            <a:effectRef idx="2">
              <a:schemeClr val="accent6"/>
            </a:effectRef>
            <a:fontRef idx="minor">
              <a:schemeClr val="tx1"/>
            </a:fontRef>
          </p:style>
        </p:cxnSp>
        <p:cxnSp>
          <p:nvCxnSpPr>
            <p:cNvPr id="18" name="Elbow Connector 17"/>
            <p:cNvCxnSpPr>
              <a:stCxn id="10" idx="4"/>
              <a:endCxn id="15" idx="0"/>
            </p:cNvCxnSpPr>
            <p:nvPr/>
          </p:nvCxnSpPr>
          <p:spPr>
            <a:xfrm rot="16200000" flipH="1">
              <a:off x="1030372" y="4943597"/>
              <a:ext cx="984735" cy="1107420"/>
            </a:xfrm>
            <a:prstGeom prst="bentConnector3">
              <a:avLst/>
            </a:prstGeom>
            <a:ln w="28575">
              <a:tailEnd type="triangle" w="lg" len="med"/>
            </a:ln>
          </p:spPr>
          <p:style>
            <a:lnRef idx="3">
              <a:schemeClr val="accent6"/>
            </a:lnRef>
            <a:fillRef idx="0">
              <a:schemeClr val="accent6"/>
            </a:fillRef>
            <a:effectRef idx="2">
              <a:schemeClr val="accent6"/>
            </a:effectRef>
            <a:fontRef idx="minor">
              <a:schemeClr val="tx1"/>
            </a:fontRef>
          </p:style>
        </p:cxnSp>
      </p:grpSp>
      <p:graphicFrame>
        <p:nvGraphicFramePr>
          <p:cNvPr id="27" name="Table 26"/>
          <p:cNvGraphicFramePr>
            <a:graphicFrameLocks noGrp="1"/>
          </p:cNvGraphicFramePr>
          <p:nvPr>
            <p:extLst/>
          </p:nvPr>
        </p:nvGraphicFramePr>
        <p:xfrm>
          <a:off x="3821907" y="4103636"/>
          <a:ext cx="1454943" cy="1524000"/>
        </p:xfrm>
        <a:graphic>
          <a:graphicData uri="http://schemas.openxmlformats.org/drawingml/2006/table">
            <a:tbl>
              <a:tblPr firstRow="1" bandRow="1">
                <a:tableStyleId>{5C22544A-7EE6-4342-B048-85BDC9FD1C3A}</a:tableStyleId>
              </a:tblPr>
              <a:tblGrid>
                <a:gridCol w="1454943"/>
              </a:tblGrid>
              <a:tr h="198702">
                <a:tc>
                  <a:txBody>
                    <a:bodyPr/>
                    <a:lstStyle/>
                    <a:p>
                      <a:r>
                        <a:rPr lang="en-US" sz="1400" dirty="0" smtClean="0"/>
                        <a:t>Parameter</a:t>
                      </a:r>
                      <a:endParaRPr lang="en-US" sz="1400" dirty="0"/>
                    </a:p>
                  </a:txBody>
                  <a:tcPr/>
                </a:tc>
              </a:tr>
              <a:tr h="198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Base (b)</a:t>
                      </a:r>
                    </a:p>
                  </a:txBody>
                  <a:tcPr/>
                </a:tc>
              </a:tr>
              <a:tr h="198702">
                <a:tc>
                  <a:txBody>
                    <a:bodyPr/>
                    <a:lstStyle/>
                    <a:p>
                      <a:r>
                        <a:rPr lang="en-US" sz="1400" dirty="0" smtClean="0"/>
                        <a:t>Content (c)</a:t>
                      </a:r>
                      <a:endParaRPr lang="en-US" sz="1400" dirty="0"/>
                    </a:p>
                  </a:txBody>
                  <a:tcPr/>
                </a:tc>
              </a:tr>
              <a:tr h="198702">
                <a:tc>
                  <a:txBody>
                    <a:bodyPr/>
                    <a:lstStyle/>
                    <a:p>
                      <a:r>
                        <a:rPr lang="en-US" sz="1400" dirty="0" smtClean="0"/>
                        <a:t>Displacement (d)</a:t>
                      </a:r>
                      <a:endParaRPr lang="en-US" sz="1400" dirty="0"/>
                    </a:p>
                  </a:txBody>
                  <a:tcPr/>
                </a:tc>
              </a:tr>
              <a:tr h="198702">
                <a:tc>
                  <a:txBody>
                    <a:bodyPr/>
                    <a:lstStyle/>
                    <a:p>
                      <a:r>
                        <a:rPr lang="en-US" sz="1400" dirty="0" smtClean="0"/>
                        <a:t>Extent (e)</a:t>
                      </a:r>
                      <a:endParaRPr lang="en-US" sz="1400" dirty="0"/>
                    </a:p>
                  </a:txBody>
                  <a:tcPr/>
                </a:tc>
              </a:tr>
            </a:tbl>
          </a:graphicData>
        </a:graphic>
      </p:graphicFrame>
      <p:graphicFrame>
        <p:nvGraphicFramePr>
          <p:cNvPr id="28" name="Table 27"/>
          <p:cNvGraphicFramePr>
            <a:graphicFrameLocks noGrp="1"/>
          </p:cNvGraphicFramePr>
          <p:nvPr>
            <p:extLst/>
          </p:nvPr>
        </p:nvGraphicFramePr>
        <p:xfrm>
          <a:off x="5669757" y="4103637"/>
          <a:ext cx="1473993" cy="1524000"/>
        </p:xfrm>
        <a:graphic>
          <a:graphicData uri="http://schemas.openxmlformats.org/drawingml/2006/table">
            <a:tbl>
              <a:tblPr firstRow="1" bandRow="1">
                <a:tableStyleId>{5C22544A-7EE6-4342-B048-85BDC9FD1C3A}</a:tableStyleId>
              </a:tblPr>
              <a:tblGrid>
                <a:gridCol w="1473993"/>
              </a:tblGrid>
              <a:tr h="198702">
                <a:tc>
                  <a:txBody>
                    <a:bodyPr/>
                    <a:lstStyle/>
                    <a:p>
                      <a:r>
                        <a:rPr lang="en-US" sz="1400" dirty="0" smtClean="0"/>
                        <a:t>State</a:t>
                      </a:r>
                      <a:endParaRPr lang="en-US" sz="1400" dirty="0"/>
                    </a:p>
                  </a:txBody>
                  <a:tcPr/>
                </a:tc>
              </a:tr>
              <a:tr h="198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Controlled (c)</a:t>
                      </a:r>
                    </a:p>
                  </a:txBody>
                  <a:tcPr/>
                </a:tc>
              </a:tr>
              <a:tr h="198702">
                <a:tc>
                  <a:txBody>
                    <a:bodyPr/>
                    <a:lstStyle/>
                    <a:p>
                      <a:r>
                        <a:rPr lang="en-US" sz="1400" dirty="0" smtClean="0"/>
                        <a:t>Fixed (f)</a:t>
                      </a:r>
                      <a:endParaRPr lang="en-US" sz="1400" dirty="0"/>
                    </a:p>
                  </a:txBody>
                  <a:tcPr/>
                </a:tc>
              </a:tr>
              <a:tr h="198702">
                <a:tc>
                  <a:txBody>
                    <a:bodyPr/>
                    <a:lstStyle/>
                    <a:p>
                      <a:r>
                        <a:rPr lang="en-US" sz="1400" dirty="0" smtClean="0"/>
                        <a:t>Uninitialized (u)</a:t>
                      </a:r>
                      <a:endParaRPr lang="en-US" sz="1400" dirty="0"/>
                    </a:p>
                  </a:txBody>
                  <a:tcPr/>
                </a:tc>
              </a:tr>
              <a:tr h="198702">
                <a:tc>
                  <a:txBody>
                    <a:bodyPr/>
                    <a:lstStyle/>
                    <a:p>
                      <a:r>
                        <a:rPr lang="en-US" sz="1400" dirty="0" smtClean="0"/>
                        <a:t>Unknown (?)</a:t>
                      </a:r>
                      <a:endParaRPr lang="en-US" sz="1400" dirty="0"/>
                    </a:p>
                  </a:txBody>
                  <a:tcPr/>
                </a:tc>
              </a:tr>
            </a:tbl>
          </a:graphicData>
        </a:graphic>
      </p:graphicFrame>
      <p:sp>
        <p:nvSpPr>
          <p:cNvPr id="29" name="Right Arrow 28"/>
          <p:cNvSpPr/>
          <p:nvPr/>
        </p:nvSpPr>
        <p:spPr>
          <a:xfrm>
            <a:off x="5319714" y="4690317"/>
            <a:ext cx="321468"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nvGrpSpPr>
          <p:cNvPr id="45" name="Group 44"/>
          <p:cNvGrpSpPr/>
          <p:nvPr/>
        </p:nvGrpSpPr>
        <p:grpSpPr>
          <a:xfrm>
            <a:off x="2252661" y="5627635"/>
            <a:ext cx="4154092" cy="789115"/>
            <a:chOff x="2252661" y="5627635"/>
            <a:chExt cx="4154092" cy="789115"/>
          </a:xfrm>
        </p:grpSpPr>
        <p:sp>
          <p:nvSpPr>
            <p:cNvPr id="16" name="Rectangle 15"/>
            <p:cNvSpPr/>
            <p:nvPr/>
          </p:nvSpPr>
          <p:spPr>
            <a:xfrm>
              <a:off x="2252661" y="5988125"/>
              <a:ext cx="1624014" cy="428625"/>
            </a:xfrm>
            <a:prstGeom prst="rect">
              <a:avLst/>
            </a:prstGeom>
            <a:solidFill>
              <a:schemeClr val="lt1">
                <a:alpha val="0"/>
              </a:schemeClr>
            </a:solidFill>
            <a:ln w="19050">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0" name="Elbow Connector 29"/>
            <p:cNvCxnSpPr>
              <a:stCxn id="27" idx="2"/>
              <a:endCxn id="16" idx="0"/>
            </p:cNvCxnSpPr>
            <p:nvPr/>
          </p:nvCxnSpPr>
          <p:spPr>
            <a:xfrm rot="5400000">
              <a:off x="3626779" y="5065525"/>
              <a:ext cx="360489" cy="1484710"/>
            </a:xfrm>
            <a:prstGeom prst="bentConnector3">
              <a:avLst>
                <a:gd name="adj1" fmla="val 50000"/>
              </a:avLst>
            </a:prstGeom>
            <a:ln w="28575">
              <a:solidFill>
                <a:srgbClr val="C00000"/>
              </a:solidFill>
              <a:tailEnd type="triangle" w="lg" len="med"/>
            </a:ln>
          </p:spPr>
          <p:style>
            <a:lnRef idx="3">
              <a:schemeClr val="accent6"/>
            </a:lnRef>
            <a:fillRef idx="0">
              <a:schemeClr val="accent6"/>
            </a:fillRef>
            <a:effectRef idx="2">
              <a:schemeClr val="accent6"/>
            </a:effectRef>
            <a:fontRef idx="minor">
              <a:schemeClr val="tx1"/>
            </a:fontRef>
          </p:style>
        </p:cxnSp>
        <p:cxnSp>
          <p:nvCxnSpPr>
            <p:cNvPr id="34" name="Elbow Connector 33"/>
            <p:cNvCxnSpPr>
              <a:stCxn id="28" idx="2"/>
              <a:endCxn id="16" idx="0"/>
            </p:cNvCxnSpPr>
            <p:nvPr/>
          </p:nvCxnSpPr>
          <p:spPr>
            <a:xfrm rot="5400000">
              <a:off x="4555467" y="4136839"/>
              <a:ext cx="360488" cy="3342085"/>
            </a:xfrm>
            <a:prstGeom prst="bentConnector3">
              <a:avLst>
                <a:gd name="adj1" fmla="val 50000"/>
              </a:avLst>
            </a:prstGeom>
            <a:ln w="28575">
              <a:solidFill>
                <a:srgbClr val="C00000"/>
              </a:solidFill>
              <a:tailEnd type="triangle" w="lg" len="med"/>
            </a:ln>
          </p:spPr>
          <p:style>
            <a:lnRef idx="3">
              <a:schemeClr val="accent6"/>
            </a:lnRef>
            <a:fillRef idx="0">
              <a:schemeClr val="accent6"/>
            </a:fillRef>
            <a:effectRef idx="2">
              <a:schemeClr val="accent6"/>
            </a:effectRef>
            <a:fontRef idx="minor">
              <a:schemeClr val="tx1"/>
            </a:fontRef>
          </p:style>
        </p:cxnSp>
      </p:grpSp>
      <p:graphicFrame>
        <p:nvGraphicFramePr>
          <p:cNvPr id="38" name="Table 37"/>
          <p:cNvGraphicFramePr>
            <a:graphicFrameLocks noGrp="1"/>
          </p:cNvGraphicFramePr>
          <p:nvPr>
            <p:extLst>
              <p:ext uri="{D42A27DB-BD31-4B8C-83A1-F6EECF244321}">
                <p14:modId xmlns:p14="http://schemas.microsoft.com/office/powerpoint/2010/main" val="280747429"/>
              </p:ext>
            </p:extLst>
          </p:nvPr>
        </p:nvGraphicFramePr>
        <p:xfrm>
          <a:off x="7334249" y="3507343"/>
          <a:ext cx="4371976" cy="2438400"/>
        </p:xfrm>
        <a:graphic>
          <a:graphicData uri="http://schemas.openxmlformats.org/drawingml/2006/table">
            <a:tbl>
              <a:tblPr firstRow="1" bandRow="1">
                <a:tableStyleId>{5C22544A-7EE6-4342-B048-85BDC9FD1C3A}</a:tableStyleId>
              </a:tblPr>
              <a:tblGrid>
                <a:gridCol w="1685926"/>
                <a:gridCol w="2686050"/>
              </a:tblGrid>
              <a:tr h="246548">
                <a:tc>
                  <a:txBody>
                    <a:bodyPr/>
                    <a:lstStyle/>
                    <a:p>
                      <a:r>
                        <a:rPr lang="en-US" sz="1400" dirty="0" smtClean="0"/>
                        <a:t>Property</a:t>
                      </a:r>
                      <a:endParaRPr lang="en-US" sz="1400" dirty="0"/>
                    </a:p>
                  </a:txBody>
                  <a:tcPr/>
                </a:tc>
                <a:tc>
                  <a:txBody>
                    <a:bodyPr/>
                    <a:lstStyle/>
                    <a:p>
                      <a:r>
                        <a:rPr lang="en-US" sz="1400" dirty="0" smtClean="0"/>
                        <a:t>Values</a:t>
                      </a:r>
                      <a:endParaRPr lang="en-US" sz="1400" dirty="0"/>
                    </a:p>
                  </a:txBody>
                  <a:tcPr/>
                </a:tc>
              </a:tr>
              <a:tr h="246548">
                <a:tc>
                  <a:txBody>
                    <a:bodyPr/>
                    <a:lstStyle/>
                    <a:p>
                      <a:r>
                        <a:rPr lang="en-US" sz="1400" dirty="0" smtClean="0"/>
                        <a:t>Addressing mode</a:t>
                      </a:r>
                      <a:endParaRPr lang="en-US" sz="1400" dirty="0"/>
                    </a:p>
                  </a:txBody>
                  <a:tcPr/>
                </a:tc>
                <a:tc>
                  <a:txBody>
                    <a:bodyPr/>
                    <a:lstStyle/>
                    <a:p>
                      <a:r>
                        <a:rPr lang="en-US" sz="1400" dirty="0" smtClean="0"/>
                        <a:t>absolute,</a:t>
                      </a:r>
                      <a:r>
                        <a:rPr lang="en-US" sz="1400" baseline="0" dirty="0" smtClean="0"/>
                        <a:t> relative </a:t>
                      </a:r>
                      <a:endParaRPr lang="en-US" sz="1400" dirty="0"/>
                    </a:p>
                  </a:txBody>
                  <a:tcPr/>
                </a:tc>
              </a:tr>
              <a:tr h="246548">
                <a:tc>
                  <a:txBody>
                    <a:bodyPr/>
                    <a:lstStyle/>
                    <a:p>
                      <a:r>
                        <a:rPr lang="en-US" sz="1400" dirty="0" smtClean="0"/>
                        <a:t>Direction</a:t>
                      </a:r>
                      <a:endParaRPr lang="en-US" sz="1400" dirty="0"/>
                    </a:p>
                  </a:txBody>
                  <a:tcPr/>
                </a:tc>
                <a:tc>
                  <a:txBody>
                    <a:bodyPr/>
                    <a:lstStyle/>
                    <a:p>
                      <a:r>
                        <a:rPr lang="en-US" sz="1400" dirty="0" smtClean="0"/>
                        <a:t>forward, reverse</a:t>
                      </a:r>
                      <a:endParaRPr lang="en-US" sz="1400" dirty="0"/>
                    </a:p>
                  </a:txBody>
                  <a:tcPr/>
                </a:tc>
              </a:tr>
              <a:tr h="246548">
                <a:tc>
                  <a:txBody>
                    <a:bodyPr/>
                    <a:lstStyle/>
                    <a:p>
                      <a:r>
                        <a:rPr lang="en-US" sz="1400" dirty="0" smtClean="0"/>
                        <a:t>Initial displacement</a:t>
                      </a:r>
                      <a:endParaRPr lang="en-US" sz="1400" dirty="0"/>
                    </a:p>
                  </a:txBody>
                  <a:tcPr/>
                </a:tc>
                <a:tc>
                  <a:txBody>
                    <a:bodyPr/>
                    <a:lstStyle/>
                    <a:p>
                      <a:r>
                        <a:rPr lang="en-US" sz="1400" dirty="0" smtClean="0"/>
                        <a:t>post-adjacent,  pre-adjacent, …</a:t>
                      </a:r>
                      <a:endParaRPr lang="en-US" sz="1400" dirty="0"/>
                    </a:p>
                  </a:txBody>
                  <a:tcPr/>
                </a:tc>
              </a:tr>
              <a:tr h="246548">
                <a:tc>
                  <a:txBody>
                    <a:bodyPr/>
                    <a:lstStyle/>
                    <a:p>
                      <a:r>
                        <a:rPr lang="en-US" sz="1400" dirty="0" smtClean="0"/>
                        <a:t>Base region type</a:t>
                      </a:r>
                      <a:endParaRPr lang="en-US" sz="1400" dirty="0"/>
                    </a:p>
                  </a:txBody>
                  <a:tcPr/>
                </a:tc>
                <a:tc>
                  <a:txBody>
                    <a:bodyPr/>
                    <a:lstStyle/>
                    <a:p>
                      <a:r>
                        <a:rPr lang="en-US" sz="1400" dirty="0" smtClean="0"/>
                        <a:t>heap, stack, …</a:t>
                      </a:r>
                      <a:endParaRPr lang="en-US" sz="1400" dirty="0"/>
                    </a:p>
                  </a:txBody>
                  <a:tcPr/>
                </a:tc>
              </a:tr>
              <a:tr h="246548">
                <a:tc>
                  <a:txBody>
                    <a:bodyPr/>
                    <a:lstStyle/>
                    <a:p>
                      <a:r>
                        <a:rPr lang="en-US" sz="1400" dirty="0" smtClean="0"/>
                        <a:t>Execution domain</a:t>
                      </a:r>
                    </a:p>
                  </a:txBody>
                  <a:tcPr/>
                </a:tc>
                <a:tc>
                  <a:txBody>
                    <a:bodyPr/>
                    <a:lstStyle/>
                    <a:p>
                      <a:r>
                        <a:rPr lang="en-US" sz="1400" dirty="0" smtClean="0"/>
                        <a:t>user, kernel</a:t>
                      </a:r>
                    </a:p>
                  </a:txBody>
                  <a:tcPr/>
                </a:tc>
              </a:tr>
              <a:tr h="246548">
                <a:tc>
                  <a:txBody>
                    <a:bodyPr/>
                    <a:lstStyle/>
                    <a:p>
                      <a:r>
                        <a:rPr lang="en-US" sz="1400" dirty="0" smtClean="0"/>
                        <a:t>Locality</a:t>
                      </a:r>
                    </a:p>
                  </a:txBody>
                  <a:tcPr/>
                </a:tc>
                <a:tc>
                  <a:txBody>
                    <a:bodyPr/>
                    <a:lstStyle/>
                    <a:p>
                      <a:r>
                        <a:rPr lang="en-US" sz="1400" dirty="0" smtClean="0"/>
                        <a:t>local, remote</a:t>
                      </a:r>
                    </a:p>
                  </a:txBody>
                  <a:tcPr/>
                </a:tc>
              </a:tr>
              <a:tr h="246548">
                <a:tc>
                  <a:txBody>
                    <a:bodyPr/>
                    <a:lstStyle/>
                    <a:p>
                      <a:r>
                        <a:rPr lang="en-US" sz="1400" dirty="0" smtClean="0"/>
                        <a:t>…</a:t>
                      </a:r>
                    </a:p>
                  </a:txBody>
                  <a:tcPr/>
                </a:tc>
                <a:tc>
                  <a:txBody>
                    <a:bodyPr/>
                    <a:lstStyle/>
                    <a:p>
                      <a:endParaRPr lang="en-US" sz="1400" dirty="0" smtClean="0"/>
                    </a:p>
                  </a:txBody>
                  <a:tcPr/>
                </a:tc>
              </a:tr>
            </a:tbl>
          </a:graphicData>
        </a:graphic>
      </p:graphicFrame>
      <p:sp>
        <p:nvSpPr>
          <p:cNvPr id="3" name="Slide Number Placeholder 2"/>
          <p:cNvSpPr>
            <a:spLocks noGrp="1"/>
          </p:cNvSpPr>
          <p:nvPr>
            <p:ph type="sldNum" sz="quarter" idx="12"/>
          </p:nvPr>
        </p:nvSpPr>
        <p:spPr/>
        <p:txBody>
          <a:bodyPr/>
          <a:lstStyle/>
          <a:p>
            <a:fld id="{9835E6C3-811C-4266-9949-3DBBF9598B1D}" type="slidenum">
              <a:rPr lang="en-US" smtClean="0"/>
              <a:t>11</a:t>
            </a:fld>
            <a:endParaRPr lang="en-US"/>
          </a:p>
        </p:txBody>
      </p:sp>
      <p:grpSp>
        <p:nvGrpSpPr>
          <p:cNvPr id="7" name="Group 6"/>
          <p:cNvGrpSpPr/>
          <p:nvPr/>
        </p:nvGrpSpPr>
        <p:grpSpPr>
          <a:xfrm>
            <a:off x="4193382" y="6030509"/>
            <a:ext cx="7493793" cy="369332"/>
            <a:chOff x="4193382" y="6030509"/>
            <a:chExt cx="7493793" cy="369332"/>
          </a:xfrm>
        </p:grpSpPr>
        <p:sp>
          <p:nvSpPr>
            <p:cNvPr id="5" name="Rectangle 4"/>
            <p:cNvSpPr/>
            <p:nvPr/>
          </p:nvSpPr>
          <p:spPr>
            <a:xfrm>
              <a:off x="4470904" y="6030509"/>
              <a:ext cx="7216271" cy="369332"/>
            </a:xfrm>
            <a:prstGeom prst="rect">
              <a:avLst/>
            </a:prstGeom>
          </p:spPr>
          <p:txBody>
            <a:bodyPr wrap="none">
              <a:spAutoFit/>
            </a:bodyPr>
            <a:lstStyle/>
            <a:p>
              <a:r>
                <a:rPr lang="en-US" dirty="0" smtClean="0">
                  <a:solidFill>
                    <a:srgbClr val="FFFF66"/>
                  </a:solidFill>
                </a:rPr>
                <a:t>Write, base and content are controlled, displacement and extent are fixed</a:t>
              </a:r>
              <a:endParaRPr lang="en-US" dirty="0"/>
            </a:p>
          </p:txBody>
        </p:sp>
        <p:sp>
          <p:nvSpPr>
            <p:cNvPr id="42" name="Equal 41"/>
            <p:cNvSpPr/>
            <p:nvPr/>
          </p:nvSpPr>
          <p:spPr>
            <a:xfrm>
              <a:off x="4193382" y="6039236"/>
              <a:ext cx="321468" cy="326401"/>
            </a:xfrm>
            <a:prstGeom prst="mathEqual">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8602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par>
                          <p:cTn id="38" fill="hold">
                            <p:stCondLst>
                              <p:cond delay="500"/>
                            </p:stCondLst>
                            <p:childTnLst>
                              <p:par>
                                <p:cTn id="39" presetID="22" presetClass="entr" presetSubtype="1"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500"/>
                                        <p:tgtEl>
                                          <p:spTgt spid="4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wipe(up)">
                                      <p:cBhvr>
                                        <p:cTn id="46" dur="500"/>
                                        <p:tgtEl>
                                          <p:spTgt spid="45"/>
                                        </p:tgtEl>
                                      </p:cBhvr>
                                    </p:animEffec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childTnLst>
                          </p:cTn>
                        </p:par>
                        <p:par>
                          <p:cTn id="56" fill="hold">
                            <p:stCondLst>
                              <p:cond delay="500"/>
                            </p:stCondLst>
                            <p:childTnLst>
                              <p:par>
                                <p:cTn id="57" presetID="10" presetClass="entr" presetSubtype="0" fill="hold"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14"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Arrow Connector 21"/>
          <p:cNvCxnSpPr>
            <a:stCxn id="18" idx="3"/>
            <a:endCxn id="28" idx="1"/>
          </p:cNvCxnSpPr>
          <p:nvPr/>
        </p:nvCxnSpPr>
        <p:spPr>
          <a:xfrm>
            <a:off x="7096123" y="4891086"/>
            <a:ext cx="2800353" cy="0"/>
          </a:xfrm>
          <a:prstGeom prst="straightConnector1">
            <a:avLst/>
          </a:prstGeom>
          <a:ln w="28575">
            <a:tailEnd type="triangle" w="lg" len="med"/>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normAutofit fontScale="90000"/>
          </a:bodyPr>
          <a:lstStyle/>
          <a:p>
            <a:pPr algn="ctr"/>
            <a:r>
              <a:rPr lang="en-US" dirty="0" smtClean="0"/>
              <a:t>Modeling exploitation &amp; mitigation techniques</a:t>
            </a:r>
            <a:endParaRPr lang="en-US" dirty="0"/>
          </a:p>
        </p:txBody>
      </p:sp>
      <p:sp>
        <p:nvSpPr>
          <p:cNvPr id="3" name="Rounded Rectangle 2"/>
          <p:cNvSpPr/>
          <p:nvPr/>
        </p:nvSpPr>
        <p:spPr>
          <a:xfrm>
            <a:off x="295275" y="1546578"/>
            <a:ext cx="11601450" cy="79700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300" dirty="0" smtClean="0"/>
              <a:t>An exploitation technique enables a transition from one type of violation to another</a:t>
            </a:r>
            <a:endParaRPr lang="en-US" sz="2300" dirty="0"/>
          </a:p>
        </p:txBody>
      </p:sp>
      <p:sp>
        <p:nvSpPr>
          <p:cNvPr id="4" name="Rounded Rectangle 3"/>
          <p:cNvSpPr/>
          <p:nvPr/>
        </p:nvSpPr>
        <p:spPr>
          <a:xfrm>
            <a:off x="295275" y="5514199"/>
            <a:ext cx="11601450" cy="691316"/>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300" dirty="0" smtClean="0"/>
              <a:t>A mitigation technique introduces new constraints on these transitions</a:t>
            </a:r>
            <a:endParaRPr lang="en-US" sz="2300" dirty="0"/>
          </a:p>
        </p:txBody>
      </p:sp>
      <p:sp>
        <p:nvSpPr>
          <p:cNvPr id="5" name="Rectangle 4"/>
          <p:cNvSpPr/>
          <p:nvPr/>
        </p:nvSpPr>
        <p:spPr>
          <a:xfrm>
            <a:off x="295275" y="2536567"/>
            <a:ext cx="6236451" cy="369332"/>
          </a:xfrm>
          <a:prstGeom prst="rect">
            <a:avLst/>
          </a:prstGeom>
        </p:spPr>
        <p:txBody>
          <a:bodyPr wrap="none" anchor="ctr">
            <a:spAutoFit/>
          </a:bodyPr>
          <a:lstStyle/>
          <a:p>
            <a:r>
              <a:rPr lang="en-US" dirty="0" smtClean="0">
                <a:solidFill>
                  <a:srgbClr val="FFFF66"/>
                </a:solidFill>
              </a:rPr>
              <a:t>Canonical exploitation technique: stack return address overwrite</a:t>
            </a:r>
            <a:endParaRPr lang="en-US" dirty="0"/>
          </a:p>
        </p:txBody>
      </p:sp>
      <p:sp>
        <p:nvSpPr>
          <p:cNvPr id="6" name="Rounded Rectangle 5"/>
          <p:cNvSpPr/>
          <p:nvPr/>
        </p:nvSpPr>
        <p:spPr>
          <a:xfrm>
            <a:off x="295275" y="3314701"/>
            <a:ext cx="2000250" cy="132397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Write violation</a:t>
            </a:r>
          </a:p>
        </p:txBody>
      </p:sp>
      <p:sp>
        <p:nvSpPr>
          <p:cNvPr id="7" name="Rounded Rectangle 6"/>
          <p:cNvSpPr/>
          <p:nvPr/>
        </p:nvSpPr>
        <p:spPr>
          <a:xfrm>
            <a:off x="9896475" y="3314701"/>
            <a:ext cx="2000250" cy="132397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Execute violation</a:t>
            </a:r>
            <a:endParaRPr lang="en-US" dirty="0"/>
          </a:p>
        </p:txBody>
      </p:sp>
      <p:sp>
        <p:nvSpPr>
          <p:cNvPr id="8" name="Rounded Rectangle 7"/>
          <p:cNvSpPr/>
          <p:nvPr/>
        </p:nvSpPr>
        <p:spPr>
          <a:xfrm>
            <a:off x="5392925" y="3529011"/>
            <a:ext cx="1406150" cy="914400"/>
          </a:xfrm>
          <a:prstGeom prst="roundRect">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Return address corrupted</a:t>
            </a:r>
            <a:endParaRPr lang="en-US" dirty="0"/>
          </a:p>
        </p:txBody>
      </p:sp>
      <p:grpSp>
        <p:nvGrpSpPr>
          <p:cNvPr id="25" name="Group 24"/>
          <p:cNvGrpSpPr/>
          <p:nvPr/>
        </p:nvGrpSpPr>
        <p:grpSpPr>
          <a:xfrm>
            <a:off x="2295525" y="3386136"/>
            <a:ext cx="3097400" cy="600075"/>
            <a:chOff x="2295525" y="3386136"/>
            <a:chExt cx="3097400" cy="600075"/>
          </a:xfrm>
        </p:grpSpPr>
        <p:cxnSp>
          <p:nvCxnSpPr>
            <p:cNvPr id="13" name="Straight Arrow Connector 12"/>
            <p:cNvCxnSpPr>
              <a:stCxn id="6" idx="3"/>
              <a:endCxn id="8" idx="1"/>
            </p:cNvCxnSpPr>
            <p:nvPr/>
          </p:nvCxnSpPr>
          <p:spPr>
            <a:xfrm>
              <a:off x="2295525" y="3976686"/>
              <a:ext cx="3097400" cy="9525"/>
            </a:xfrm>
            <a:prstGeom prst="straightConnector1">
              <a:avLst/>
            </a:prstGeom>
            <a:ln w="28575">
              <a:tailEnd type="triangle" w="lg" len="med"/>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2681081" y="3386136"/>
              <a:ext cx="2334037" cy="369332"/>
            </a:xfrm>
            <a:prstGeom prst="rect">
              <a:avLst/>
            </a:prstGeom>
            <a:noFill/>
          </p:spPr>
          <p:txBody>
            <a:bodyPr wrap="none" rtlCol="0">
              <a:spAutoFit/>
            </a:bodyPr>
            <a:lstStyle/>
            <a:p>
              <a:pPr algn="ctr"/>
              <a:r>
                <a:rPr lang="en-US" dirty="0" smtClean="0"/>
                <a:t>Corrupt return address</a:t>
              </a:r>
              <a:endParaRPr lang="en-US" dirty="0"/>
            </a:p>
          </p:txBody>
        </p:sp>
      </p:grpSp>
      <p:grpSp>
        <p:nvGrpSpPr>
          <p:cNvPr id="26" name="Group 25"/>
          <p:cNvGrpSpPr/>
          <p:nvPr/>
        </p:nvGrpSpPr>
        <p:grpSpPr>
          <a:xfrm>
            <a:off x="6799075" y="3376611"/>
            <a:ext cx="3097400" cy="609600"/>
            <a:chOff x="6799075" y="3376611"/>
            <a:chExt cx="3097400" cy="609600"/>
          </a:xfrm>
        </p:grpSpPr>
        <p:cxnSp>
          <p:nvCxnSpPr>
            <p:cNvPr id="16" name="Straight Arrow Connector 15"/>
            <p:cNvCxnSpPr>
              <a:stCxn id="8" idx="3"/>
              <a:endCxn id="7" idx="1"/>
            </p:cNvCxnSpPr>
            <p:nvPr/>
          </p:nvCxnSpPr>
          <p:spPr>
            <a:xfrm flipV="1">
              <a:off x="6799075" y="3976686"/>
              <a:ext cx="3097400" cy="9525"/>
            </a:xfrm>
            <a:prstGeom prst="straightConnector1">
              <a:avLst/>
            </a:prstGeom>
            <a:ln w="28575">
              <a:tailEnd type="triangle" w="lg" len="med"/>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7265271" y="3376611"/>
              <a:ext cx="2165016" cy="369332"/>
            </a:xfrm>
            <a:prstGeom prst="rect">
              <a:avLst/>
            </a:prstGeom>
            <a:noFill/>
          </p:spPr>
          <p:txBody>
            <a:bodyPr wrap="none" rtlCol="0">
              <a:spAutoFit/>
            </a:bodyPr>
            <a:lstStyle/>
            <a:p>
              <a:pPr algn="ctr"/>
              <a:r>
                <a:rPr lang="en-US" dirty="0" smtClean="0"/>
                <a:t>Return from function</a:t>
              </a:r>
              <a:endParaRPr lang="en-US" dirty="0"/>
            </a:p>
          </p:txBody>
        </p:sp>
      </p:grpSp>
      <p:sp>
        <p:nvSpPr>
          <p:cNvPr id="24" name="Rectangle 23"/>
          <p:cNvSpPr/>
          <p:nvPr/>
        </p:nvSpPr>
        <p:spPr>
          <a:xfrm>
            <a:off x="7647687" y="3717369"/>
            <a:ext cx="1400175" cy="545068"/>
          </a:xfrm>
          <a:prstGeom prst="rect">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GS cookie matches?</a:t>
            </a:r>
            <a:endParaRPr lang="en-US" dirty="0"/>
          </a:p>
        </p:txBody>
      </p:sp>
      <p:sp>
        <p:nvSpPr>
          <p:cNvPr id="27" name="Rounded Rectangle 26"/>
          <p:cNvSpPr/>
          <p:nvPr/>
        </p:nvSpPr>
        <p:spPr>
          <a:xfrm>
            <a:off x="295276" y="4676771"/>
            <a:ext cx="2000249" cy="428629"/>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w-bf-cc-</a:t>
            </a:r>
            <a:r>
              <a:rPr lang="en-US" dirty="0" err="1" smtClean="0"/>
              <a:t>df</a:t>
            </a:r>
            <a:r>
              <a:rPr lang="en-US" dirty="0" smtClean="0"/>
              <a:t>-</a:t>
            </a:r>
            <a:r>
              <a:rPr lang="en-US" dirty="0" err="1" smtClean="0"/>
              <a:t>ec</a:t>
            </a:r>
            <a:endParaRPr lang="en-US" dirty="0"/>
          </a:p>
        </p:txBody>
      </p:sp>
      <p:sp>
        <p:nvSpPr>
          <p:cNvPr id="28" name="Rounded Rectangle 27"/>
          <p:cNvSpPr/>
          <p:nvPr/>
        </p:nvSpPr>
        <p:spPr>
          <a:xfrm>
            <a:off x="9896476" y="4676771"/>
            <a:ext cx="2000249" cy="428629"/>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r>
              <a:rPr lang="en-US" dirty="0" err="1" smtClean="0"/>
              <a:t>bc</a:t>
            </a:r>
            <a:r>
              <a:rPr lang="en-US" dirty="0" smtClean="0"/>
              <a:t>-c?</a:t>
            </a:r>
            <a:endParaRPr lang="en-US" dirty="0"/>
          </a:p>
        </p:txBody>
      </p:sp>
      <p:sp>
        <p:nvSpPr>
          <p:cNvPr id="18" name="Rounded Rectangle 17"/>
          <p:cNvSpPr/>
          <p:nvPr/>
        </p:nvSpPr>
        <p:spPr>
          <a:xfrm>
            <a:off x="5095874" y="4676771"/>
            <a:ext cx="2000249" cy="428629"/>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r-bf-cc-</a:t>
            </a:r>
            <a:r>
              <a:rPr lang="en-US" dirty="0" err="1" smtClean="0"/>
              <a:t>df</a:t>
            </a:r>
            <a:r>
              <a:rPr lang="en-US" dirty="0" smtClean="0"/>
              <a:t>-</a:t>
            </a:r>
            <a:r>
              <a:rPr lang="en-US" dirty="0" err="1" smtClean="0"/>
              <a:t>ef</a:t>
            </a:r>
            <a:endParaRPr lang="en-US" dirty="0"/>
          </a:p>
        </p:txBody>
      </p:sp>
      <p:cxnSp>
        <p:nvCxnSpPr>
          <p:cNvPr id="19" name="Straight Arrow Connector 18"/>
          <p:cNvCxnSpPr>
            <a:stCxn id="27" idx="3"/>
            <a:endCxn id="18" idx="1"/>
          </p:cNvCxnSpPr>
          <p:nvPr/>
        </p:nvCxnSpPr>
        <p:spPr>
          <a:xfrm>
            <a:off x="2295525" y="4891086"/>
            <a:ext cx="2800349" cy="0"/>
          </a:xfrm>
          <a:prstGeom prst="straightConnector1">
            <a:avLst/>
          </a:prstGeom>
          <a:ln w="28575">
            <a:tailEnd type="triangle" w="lg" len="med"/>
          </a:ln>
        </p:spPr>
        <p:style>
          <a:lnRef idx="3">
            <a:schemeClr val="dk1"/>
          </a:lnRef>
          <a:fillRef idx="0">
            <a:schemeClr val="dk1"/>
          </a:fillRef>
          <a:effectRef idx="2">
            <a:schemeClr val="dk1"/>
          </a:effectRef>
          <a:fontRef idx="minor">
            <a:schemeClr val="tx1"/>
          </a:fontRef>
        </p:style>
      </p:cxnSp>
      <p:sp>
        <p:nvSpPr>
          <p:cNvPr id="9" name="Slide Number Placeholder 8"/>
          <p:cNvSpPr>
            <a:spLocks noGrp="1"/>
          </p:cNvSpPr>
          <p:nvPr>
            <p:ph type="sldNum" sz="quarter" idx="12"/>
          </p:nvPr>
        </p:nvSpPr>
        <p:spPr/>
        <p:txBody>
          <a:bodyPr/>
          <a:lstStyle/>
          <a:p>
            <a:fld id="{9835E6C3-811C-4266-9949-3DBBF9598B1D}" type="slidenum">
              <a:rPr lang="en-US" smtClean="0"/>
              <a:t>12</a:t>
            </a:fld>
            <a:endParaRPr lang="en-US"/>
          </a:p>
        </p:txBody>
      </p:sp>
      <p:sp>
        <p:nvSpPr>
          <p:cNvPr id="30" name="Rectangle 29"/>
          <p:cNvSpPr/>
          <p:nvPr/>
        </p:nvSpPr>
        <p:spPr>
          <a:xfrm>
            <a:off x="2995611" y="4609323"/>
            <a:ext cx="1400175" cy="545068"/>
          </a:xfrm>
          <a:prstGeom prst="rect">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GS cookie matches?</a:t>
            </a:r>
            <a:endParaRPr lang="en-US" dirty="0"/>
          </a:p>
        </p:txBody>
      </p:sp>
    </p:spTree>
    <p:extLst>
      <p:ext uri="{BB962C8B-B14F-4D97-AF65-F5344CB8AC3E}">
        <p14:creationId xmlns:p14="http://schemas.microsoft.com/office/powerpoint/2010/main" val="136694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left)">
                                      <p:cBhvr>
                                        <p:cTn id="33" dur="500"/>
                                        <p:tgtEl>
                                          <p:spTgt spid="25"/>
                                        </p:tgtEl>
                                      </p:cBhvr>
                                    </p:animEffect>
                                  </p:childTnLst>
                                </p:cTn>
                              </p:par>
                              <p:par>
                                <p:cTn id="34" presetID="22" presetClass="entr" presetSubtype="8"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left)">
                                      <p:cBhvr>
                                        <p:cTn id="36" dur="500"/>
                                        <p:tgtEl>
                                          <p:spTgt spid="19"/>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wipe(left)">
                                      <p:cBhvr>
                                        <p:cTn id="48" dur="500"/>
                                        <p:tgtEl>
                                          <p:spTgt spid="26"/>
                                        </p:tgtEl>
                                      </p:cBhvr>
                                    </p:animEffect>
                                  </p:childTnLst>
                                </p:cTn>
                              </p:par>
                              <p:par>
                                <p:cTn id="49" presetID="22" presetClass="entr" presetSubtype="8"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animBg="1"/>
      <p:bldP spid="7" grpId="0" animBg="1"/>
      <p:bldP spid="8" grpId="0" animBg="1"/>
      <p:bldP spid="24" grpId="0" animBg="1"/>
      <p:bldP spid="27" grpId="0" animBg="1"/>
      <p:bldP spid="28" grpId="0" animBg="1"/>
      <p:bldP spid="18"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Exploitation primitives</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13</a:t>
            </a:fld>
            <a:endParaRPr lang="en-US"/>
          </a:p>
        </p:txBody>
      </p:sp>
      <p:sp>
        <p:nvSpPr>
          <p:cNvPr id="5" name="Rectangle 4"/>
          <p:cNvSpPr/>
          <p:nvPr/>
        </p:nvSpPr>
        <p:spPr>
          <a:xfrm>
            <a:off x="607607" y="1575819"/>
            <a:ext cx="10976787" cy="400110"/>
          </a:xfrm>
          <a:prstGeom prst="rect">
            <a:avLst/>
          </a:prstGeom>
        </p:spPr>
        <p:txBody>
          <a:bodyPr wrap="none">
            <a:spAutoFit/>
          </a:bodyPr>
          <a:lstStyle/>
          <a:p>
            <a:pPr algn="ctr"/>
            <a:r>
              <a:rPr lang="en-US" sz="2000" dirty="0" smtClean="0">
                <a:solidFill>
                  <a:srgbClr val="FFFF66"/>
                </a:solidFill>
              </a:rPr>
              <a:t>There is a finite set of primitives for transitioning between the basic types of memory safety violations   </a:t>
            </a:r>
            <a:endParaRPr lang="en-US" sz="2000" dirty="0"/>
          </a:p>
        </p:txBody>
      </p:sp>
      <p:grpSp>
        <p:nvGrpSpPr>
          <p:cNvPr id="16" name="Group 15"/>
          <p:cNvGrpSpPr/>
          <p:nvPr/>
        </p:nvGrpSpPr>
        <p:grpSpPr>
          <a:xfrm>
            <a:off x="555978" y="2697578"/>
            <a:ext cx="3985616" cy="2567863"/>
            <a:chOff x="555978" y="2697578"/>
            <a:chExt cx="3985616" cy="2567863"/>
          </a:xfrm>
        </p:grpSpPr>
        <p:sp>
          <p:nvSpPr>
            <p:cNvPr id="6" name="Oval 5"/>
            <p:cNvSpPr/>
            <p:nvPr/>
          </p:nvSpPr>
          <p:spPr>
            <a:xfrm>
              <a:off x="1898565" y="2697578"/>
              <a:ext cx="1300442" cy="1190625"/>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Read</a:t>
              </a:r>
              <a:endParaRPr lang="en-US" dirty="0"/>
            </a:p>
          </p:txBody>
        </p:sp>
        <p:sp>
          <p:nvSpPr>
            <p:cNvPr id="7" name="Oval 6"/>
            <p:cNvSpPr/>
            <p:nvPr/>
          </p:nvSpPr>
          <p:spPr>
            <a:xfrm>
              <a:off x="555978" y="4074816"/>
              <a:ext cx="1300442" cy="1190625"/>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Write</a:t>
              </a:r>
              <a:endParaRPr lang="en-US" dirty="0"/>
            </a:p>
          </p:txBody>
        </p:sp>
        <p:sp>
          <p:nvSpPr>
            <p:cNvPr id="8" name="Oval 7"/>
            <p:cNvSpPr/>
            <p:nvPr/>
          </p:nvSpPr>
          <p:spPr>
            <a:xfrm>
              <a:off x="3241152" y="4074815"/>
              <a:ext cx="1300442" cy="1190625"/>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Execute</a:t>
              </a:r>
              <a:endParaRPr lang="en-US" dirty="0"/>
            </a:p>
          </p:txBody>
        </p:sp>
        <p:sp>
          <p:nvSpPr>
            <p:cNvPr id="13" name="Left-Right-Up Arrow 12"/>
            <p:cNvSpPr/>
            <p:nvPr/>
          </p:nvSpPr>
          <p:spPr>
            <a:xfrm>
              <a:off x="1940710" y="4018371"/>
              <a:ext cx="1216152" cy="850392"/>
            </a:xfrm>
            <a:prstGeom prst="leftRigh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graphicFrame>
        <p:nvGraphicFramePr>
          <p:cNvPr id="14" name="Table 13"/>
          <p:cNvGraphicFramePr>
            <a:graphicFrameLocks noGrp="1"/>
          </p:cNvGraphicFramePr>
          <p:nvPr>
            <p:extLst>
              <p:ext uri="{D42A27DB-BD31-4B8C-83A1-F6EECF244321}">
                <p14:modId xmlns:p14="http://schemas.microsoft.com/office/powerpoint/2010/main" val="132984383"/>
              </p:ext>
            </p:extLst>
          </p:nvPr>
        </p:nvGraphicFramePr>
        <p:xfrm>
          <a:off x="5317067" y="2268103"/>
          <a:ext cx="6491111" cy="3479800"/>
        </p:xfrm>
        <a:graphic>
          <a:graphicData uri="http://schemas.openxmlformats.org/drawingml/2006/table">
            <a:tbl>
              <a:tblPr firstRow="1" bandRow="1">
                <a:tableStyleId>{5C22544A-7EE6-4342-B048-85BDC9FD1C3A}</a:tableStyleId>
              </a:tblPr>
              <a:tblGrid>
                <a:gridCol w="1364887"/>
                <a:gridCol w="5126224"/>
              </a:tblGrid>
              <a:tr h="370840">
                <a:tc>
                  <a:txBody>
                    <a:bodyPr/>
                    <a:lstStyle/>
                    <a:p>
                      <a:pPr algn="ctr"/>
                      <a:r>
                        <a:rPr lang="en-US" dirty="0" smtClean="0"/>
                        <a:t>Transition</a:t>
                      </a:r>
                      <a:endParaRPr lang="en-US" dirty="0"/>
                    </a:p>
                  </a:txBody>
                  <a:tcPr/>
                </a:tc>
                <a:tc>
                  <a:txBody>
                    <a:bodyPr/>
                    <a:lstStyle/>
                    <a:p>
                      <a:r>
                        <a:rPr lang="en-US" dirty="0" smtClean="0"/>
                        <a:t>Primitives</a:t>
                      </a:r>
                      <a:endParaRPr lang="en-US" dirty="0"/>
                    </a:p>
                  </a:txBody>
                  <a:tcPr/>
                </a:tc>
              </a:tr>
              <a:tr h="370840">
                <a:tc>
                  <a:txBody>
                    <a:bodyPr/>
                    <a:lstStyle/>
                    <a:p>
                      <a:pPr algn="ctr"/>
                      <a:r>
                        <a:rPr lang="en-US" sz="2000" dirty="0" smtClean="0">
                          <a:latin typeface="Courier New" pitchFamily="49" charset="0"/>
                          <a:cs typeface="Courier New" pitchFamily="49" charset="0"/>
                        </a:rPr>
                        <a:t>r </a:t>
                      </a:r>
                      <a:r>
                        <a:rPr lang="en-US" sz="2000" dirty="0" smtClean="0">
                          <a:latin typeface="Courier New" pitchFamily="49" charset="0"/>
                          <a:cs typeface="Courier New" pitchFamily="49" charset="0"/>
                          <a:sym typeface="Wingdings" pitchFamily="2" charset="2"/>
                        </a:rPr>
                        <a:t> r</a:t>
                      </a:r>
                      <a:endParaRPr lang="en-US" sz="2000" dirty="0">
                        <a:latin typeface="Courier New" pitchFamily="49" charset="0"/>
                        <a:cs typeface="Courier New" pitchFamily="49" charset="0"/>
                      </a:endParaRPr>
                    </a:p>
                  </a:txBody>
                  <a:tcPr anchor="ctr"/>
                </a:tc>
                <a:tc>
                  <a:txBody>
                    <a:bodyPr/>
                    <a:lstStyle/>
                    <a:p>
                      <a:pPr marL="0" indent="0">
                        <a:buFont typeface="Arial" charset="0"/>
                        <a:buNone/>
                      </a:pPr>
                      <a:r>
                        <a:rPr lang="en-US" dirty="0" smtClean="0"/>
                        <a:t>Read value used as base, displacement, and/or extent of a subsequent</a:t>
                      </a:r>
                      <a:r>
                        <a:rPr lang="en-US" baseline="0" dirty="0" smtClean="0"/>
                        <a:t> </a:t>
                      </a:r>
                      <a:r>
                        <a:rPr lang="en-US" dirty="0" smtClean="0"/>
                        <a:t>read</a:t>
                      </a:r>
                      <a:endParaRPr lang="en-US" dirty="0"/>
                    </a:p>
                  </a:txBody>
                  <a:tcPr anchor="ctr"/>
                </a:tc>
              </a:tr>
              <a:tr h="370840">
                <a:tc>
                  <a:txBody>
                    <a:bodyPr/>
                    <a:lstStyle/>
                    <a:p>
                      <a:pPr algn="ctr"/>
                      <a:r>
                        <a:rPr lang="en-US" sz="2000" dirty="0" smtClean="0">
                          <a:latin typeface="Courier New" pitchFamily="49" charset="0"/>
                          <a:cs typeface="Courier New" pitchFamily="49" charset="0"/>
                        </a:rPr>
                        <a:t>r </a:t>
                      </a:r>
                      <a:r>
                        <a:rPr lang="en-US" sz="2000" dirty="0" smtClean="0">
                          <a:latin typeface="Courier New" pitchFamily="49" charset="0"/>
                          <a:cs typeface="Courier New" pitchFamily="49" charset="0"/>
                          <a:sym typeface="Wingdings" pitchFamily="2" charset="2"/>
                        </a:rPr>
                        <a:t> w</a:t>
                      </a:r>
                      <a:endParaRPr lang="en-US" sz="2000" dirty="0">
                        <a:latin typeface="Courier New" pitchFamily="49" charset="0"/>
                        <a:cs typeface="Courier New" pitchFamily="49" charset="0"/>
                      </a:endParaRPr>
                    </a:p>
                  </a:txBody>
                  <a:tcPr anchor="ctr"/>
                </a:tc>
                <a:tc>
                  <a:txBody>
                    <a:bodyPr/>
                    <a:lstStyle/>
                    <a:p>
                      <a:pPr marL="0" indent="0">
                        <a:buFont typeface="Arial" charset="0"/>
                        <a:buNone/>
                      </a:pPr>
                      <a:r>
                        <a:rPr lang="en-US" dirty="0" smtClean="0"/>
                        <a:t>Read value used as base, content, displacement, and/or extent of a subsequent</a:t>
                      </a:r>
                      <a:r>
                        <a:rPr lang="en-US" baseline="0" dirty="0" smtClean="0"/>
                        <a:t> </a:t>
                      </a:r>
                      <a:r>
                        <a:rPr lang="en-US" dirty="0" smtClean="0"/>
                        <a:t>write</a:t>
                      </a:r>
                      <a:endParaRPr lang="en-US" dirty="0"/>
                    </a:p>
                  </a:txBody>
                  <a:tcPr anchor="ctr"/>
                </a:tc>
              </a:tr>
              <a:tr h="370840">
                <a:tc>
                  <a:txBody>
                    <a:bodyPr/>
                    <a:lstStyle/>
                    <a:p>
                      <a:pPr algn="ctr"/>
                      <a:r>
                        <a:rPr lang="en-US" sz="2000" dirty="0" smtClean="0">
                          <a:latin typeface="Courier New" pitchFamily="49" charset="0"/>
                          <a:cs typeface="Courier New" pitchFamily="49" charset="0"/>
                        </a:rPr>
                        <a:t>r </a:t>
                      </a:r>
                      <a:r>
                        <a:rPr lang="en-US" sz="2000" dirty="0" smtClean="0">
                          <a:latin typeface="Courier New" pitchFamily="49" charset="0"/>
                          <a:cs typeface="Courier New" pitchFamily="49" charset="0"/>
                          <a:sym typeface="Wingdings" pitchFamily="2" charset="2"/>
                        </a:rPr>
                        <a:t> x</a:t>
                      </a:r>
                      <a:endParaRPr lang="en-US" sz="2000" dirty="0">
                        <a:latin typeface="Courier New" pitchFamily="49" charset="0"/>
                        <a:cs typeface="Courier New" pitchFamily="49" charset="0"/>
                      </a:endParaRPr>
                    </a:p>
                  </a:txBody>
                  <a:tcPr anchor="ctr"/>
                </a:tc>
                <a:tc>
                  <a:txBody>
                    <a:bodyPr/>
                    <a:lstStyle/>
                    <a:p>
                      <a:pPr marL="0" indent="0">
                        <a:buFont typeface="Arial" charset="0"/>
                        <a:buNone/>
                      </a:pPr>
                      <a:r>
                        <a:rPr lang="en-US" dirty="0" smtClean="0"/>
                        <a:t>Read value used as base of an execute</a:t>
                      </a:r>
                      <a:endParaRPr lang="en-US" dirty="0"/>
                    </a:p>
                  </a:txBody>
                  <a:tcPr anchor="ctr"/>
                </a:tc>
              </a:tr>
              <a:tr h="370840">
                <a:tc>
                  <a:txBody>
                    <a:bodyPr/>
                    <a:lstStyle/>
                    <a:p>
                      <a:pPr algn="ctr"/>
                      <a:r>
                        <a:rPr lang="en-US" sz="2000" dirty="0" smtClean="0">
                          <a:latin typeface="Courier New" pitchFamily="49" charset="0"/>
                          <a:cs typeface="Courier New" pitchFamily="49" charset="0"/>
                        </a:rPr>
                        <a:t>w </a:t>
                      </a:r>
                      <a:r>
                        <a:rPr lang="en-US" sz="2000" dirty="0" smtClean="0">
                          <a:latin typeface="Courier New" pitchFamily="49" charset="0"/>
                          <a:cs typeface="Courier New" pitchFamily="49" charset="0"/>
                          <a:sym typeface="Wingdings" pitchFamily="2" charset="2"/>
                        </a:rPr>
                        <a:t> r</a:t>
                      </a:r>
                      <a:endParaRPr lang="en-US" sz="2000" dirty="0">
                        <a:latin typeface="Courier New" pitchFamily="49" charset="0"/>
                        <a:cs typeface="Courier New" pitchFamily="49" charset="0"/>
                      </a:endParaRPr>
                    </a:p>
                  </a:txBody>
                  <a:tcPr anchor="ctr"/>
                </a:tc>
                <a:tc>
                  <a:txBody>
                    <a:bodyPr/>
                    <a:lstStyle/>
                    <a:p>
                      <a:pPr marL="0" indent="0">
                        <a:buFont typeface="Arial" charset="0"/>
                        <a:buNone/>
                      </a:pPr>
                      <a:r>
                        <a:rPr lang="en-US" dirty="0" smtClean="0"/>
                        <a:t>Corrupt memory used as base, content, displacement, and/or extent of </a:t>
                      </a:r>
                      <a:r>
                        <a:rPr lang="en-US" smtClean="0"/>
                        <a:t>a subsequent</a:t>
                      </a:r>
                      <a:r>
                        <a:rPr lang="en-US" baseline="0" smtClean="0"/>
                        <a:t> </a:t>
                      </a:r>
                      <a:r>
                        <a:rPr lang="en-US" smtClean="0"/>
                        <a:t>read</a:t>
                      </a:r>
                      <a:endParaRPr lang="en-US" dirty="0"/>
                    </a:p>
                  </a:txBody>
                  <a:tcPr anchor="ctr"/>
                </a:tc>
              </a:tr>
              <a:tr h="370840">
                <a:tc>
                  <a:txBody>
                    <a:bodyPr/>
                    <a:lstStyle/>
                    <a:p>
                      <a:pPr algn="ctr"/>
                      <a:r>
                        <a:rPr lang="en-US" sz="2000" dirty="0" smtClean="0">
                          <a:latin typeface="Courier New" pitchFamily="49" charset="0"/>
                          <a:cs typeface="Courier New" pitchFamily="49" charset="0"/>
                        </a:rPr>
                        <a:t>w </a:t>
                      </a:r>
                      <a:r>
                        <a:rPr lang="en-US" sz="2000" dirty="0" smtClean="0">
                          <a:latin typeface="Courier New" pitchFamily="49" charset="0"/>
                          <a:cs typeface="Courier New" pitchFamily="49" charset="0"/>
                          <a:sym typeface="Wingdings" pitchFamily="2" charset="2"/>
                        </a:rPr>
                        <a:t> x</a:t>
                      </a:r>
                      <a:endParaRPr lang="en-US" sz="2000" dirty="0">
                        <a:latin typeface="Courier New" pitchFamily="49" charset="0"/>
                        <a:cs typeface="Courier New" pitchFamily="49" charset="0"/>
                      </a:endParaRPr>
                    </a:p>
                  </a:txBody>
                  <a:tcPr anchor="ctr"/>
                </a:tc>
                <a:tc>
                  <a:txBody>
                    <a:bodyPr/>
                    <a:lstStyle/>
                    <a:p>
                      <a:pPr marL="0" indent="0">
                        <a:buFont typeface="Arial" charset="0"/>
                        <a:buNone/>
                      </a:pPr>
                      <a:r>
                        <a:rPr lang="en-US" dirty="0" smtClean="0"/>
                        <a:t>Corrupt writable code</a:t>
                      </a:r>
                      <a:r>
                        <a:rPr lang="en-US" baseline="0" dirty="0" smtClean="0"/>
                        <a:t> and execute it</a:t>
                      </a:r>
                      <a:endParaRPr lang="en-US" dirty="0"/>
                    </a:p>
                  </a:txBody>
                  <a:tcPr anchor="ctr"/>
                </a:tc>
              </a:tr>
              <a:tr h="370840">
                <a:tc>
                  <a:txBody>
                    <a:bodyPr/>
                    <a:lstStyle/>
                    <a:p>
                      <a:pPr algn="ctr"/>
                      <a:r>
                        <a:rPr lang="en-US" sz="2000" dirty="0" smtClean="0">
                          <a:latin typeface="Courier New" pitchFamily="49" charset="0"/>
                          <a:cs typeface="Courier New" pitchFamily="49" charset="0"/>
                        </a:rPr>
                        <a:t>x </a:t>
                      </a:r>
                      <a:r>
                        <a:rPr lang="en-US" sz="2000" dirty="0" smtClean="0">
                          <a:latin typeface="Courier New" pitchFamily="49" charset="0"/>
                          <a:cs typeface="Courier New" pitchFamily="49" charset="0"/>
                          <a:sym typeface="Wingdings" pitchFamily="2" charset="2"/>
                        </a:rPr>
                        <a:t> x</a:t>
                      </a:r>
                      <a:endParaRPr lang="en-US" sz="2000" dirty="0">
                        <a:latin typeface="Courier New" pitchFamily="49" charset="0"/>
                        <a:cs typeface="Courier New" pitchFamily="49" charset="0"/>
                      </a:endParaRPr>
                    </a:p>
                  </a:txBody>
                  <a:tcPr anchor="ctr"/>
                </a:tc>
                <a:tc>
                  <a:txBody>
                    <a:bodyPr/>
                    <a:lstStyle/>
                    <a:p>
                      <a:pPr marL="0" indent="0">
                        <a:buFont typeface="Arial" charset="0"/>
                        <a:buNone/>
                      </a:pPr>
                      <a:r>
                        <a:rPr lang="en-US" dirty="0" smtClean="0"/>
                        <a:t>Execute with</a:t>
                      </a:r>
                      <a:r>
                        <a:rPr lang="en-US" baseline="0" dirty="0" smtClean="0"/>
                        <a:t> a controlled base and/or content</a:t>
                      </a:r>
                      <a:endParaRPr lang="en-US" dirty="0"/>
                    </a:p>
                  </a:txBody>
                  <a:tcPr anchor="ctr"/>
                </a:tc>
              </a:tr>
            </a:tbl>
          </a:graphicData>
        </a:graphic>
      </p:graphicFrame>
      <p:sp>
        <p:nvSpPr>
          <p:cNvPr id="15" name="Rectangle 14"/>
          <p:cNvSpPr/>
          <p:nvPr/>
        </p:nvSpPr>
        <p:spPr>
          <a:xfrm>
            <a:off x="1093046" y="5956240"/>
            <a:ext cx="10005945" cy="400110"/>
          </a:xfrm>
          <a:prstGeom prst="rect">
            <a:avLst/>
          </a:prstGeom>
        </p:spPr>
        <p:txBody>
          <a:bodyPr wrap="none">
            <a:spAutoFit/>
          </a:bodyPr>
          <a:lstStyle/>
          <a:p>
            <a:pPr algn="ctr"/>
            <a:r>
              <a:rPr lang="en-US" sz="2000" dirty="0" smtClean="0">
                <a:solidFill>
                  <a:srgbClr val="FFFF66"/>
                </a:solidFill>
              </a:rPr>
              <a:t>Exploitation techniques combine these primitives in different ways to reach a desired end state</a:t>
            </a:r>
            <a:endParaRPr lang="en-US" sz="2000" dirty="0"/>
          </a:p>
        </p:txBody>
      </p:sp>
    </p:spTree>
    <p:extLst>
      <p:ext uri="{BB962C8B-B14F-4D97-AF65-F5344CB8AC3E}">
        <p14:creationId xmlns:p14="http://schemas.microsoft.com/office/powerpoint/2010/main" val="126331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Vulnerability classification</a:t>
            </a:r>
            <a:endParaRPr lang="en-US" dirty="0"/>
          </a:p>
        </p:txBody>
      </p:sp>
      <p:sp>
        <p:nvSpPr>
          <p:cNvPr id="5" name="Text Placeholder 4"/>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9835E6C3-811C-4266-9949-3DBBF9598B1D}" type="slidenum">
              <a:rPr lang="en-US" smtClean="0"/>
              <a:t>14</a:t>
            </a:fld>
            <a:endParaRPr lang="en-US"/>
          </a:p>
        </p:txBody>
      </p:sp>
    </p:spTree>
    <p:extLst>
      <p:ext uri="{BB962C8B-B14F-4D97-AF65-F5344CB8AC3E}">
        <p14:creationId xmlns:p14="http://schemas.microsoft.com/office/powerpoint/2010/main" val="3811239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vulnerability triage workflow</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15</a:t>
            </a:fld>
            <a:endParaRPr lang="en-US"/>
          </a:p>
        </p:txBody>
      </p:sp>
      <p:sp>
        <p:nvSpPr>
          <p:cNvPr id="8" name="Rounded Rectangle 7"/>
          <p:cNvSpPr/>
          <p:nvPr/>
        </p:nvSpPr>
        <p:spPr>
          <a:xfrm>
            <a:off x="4408024" y="5729843"/>
            <a:ext cx="3375952" cy="43600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400" dirty="0" smtClean="0"/>
              <a:t>2. Explore violations enabled by the flaw</a:t>
            </a:r>
            <a:endParaRPr lang="en-US" sz="1400" dirty="0"/>
          </a:p>
        </p:txBody>
      </p:sp>
      <p:sp>
        <p:nvSpPr>
          <p:cNvPr id="9" name="Rounded Rectangle 8"/>
          <p:cNvSpPr/>
          <p:nvPr/>
        </p:nvSpPr>
        <p:spPr>
          <a:xfrm>
            <a:off x="8271074" y="5729843"/>
            <a:ext cx="3375952" cy="43600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400" dirty="0" smtClean="0"/>
              <a:t>3. Stop when exploitable violation found</a:t>
            </a:r>
            <a:endParaRPr lang="en-US" sz="1400" dirty="0"/>
          </a:p>
        </p:txBody>
      </p:sp>
      <p:cxnSp>
        <p:nvCxnSpPr>
          <p:cNvPr id="10" name="Straight Arrow Connector 7"/>
          <p:cNvCxnSpPr>
            <a:stCxn id="7" idx="3"/>
            <a:endCxn id="8" idx="1"/>
          </p:cNvCxnSpPr>
          <p:nvPr/>
        </p:nvCxnSpPr>
        <p:spPr>
          <a:xfrm flipV="1">
            <a:off x="3920926" y="5947847"/>
            <a:ext cx="487098"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13" name="Straight Arrow Connector 7"/>
          <p:cNvCxnSpPr>
            <a:stCxn id="8" idx="3"/>
            <a:endCxn id="9" idx="1"/>
          </p:cNvCxnSpPr>
          <p:nvPr/>
        </p:nvCxnSpPr>
        <p:spPr>
          <a:xfrm>
            <a:off x="7783976" y="5947847"/>
            <a:ext cx="487098"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nvGrpSpPr>
          <p:cNvPr id="114" name="Group 113"/>
          <p:cNvGrpSpPr/>
          <p:nvPr/>
        </p:nvGrpSpPr>
        <p:grpSpPr>
          <a:xfrm>
            <a:off x="2819399" y="3489791"/>
            <a:ext cx="2219327" cy="688157"/>
            <a:chOff x="2819399" y="3542956"/>
            <a:chExt cx="2219327" cy="688157"/>
          </a:xfrm>
        </p:grpSpPr>
        <p:sp>
          <p:nvSpPr>
            <p:cNvPr id="16" name="Rounded Rectangle 15"/>
            <p:cNvSpPr/>
            <p:nvPr/>
          </p:nvSpPr>
          <p:spPr>
            <a:xfrm>
              <a:off x="2819399" y="3542956"/>
              <a:ext cx="1836163" cy="68815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Read violation</a:t>
              </a:r>
              <a:endParaRPr lang="en-US" dirty="0"/>
            </a:p>
          </p:txBody>
        </p:sp>
        <p:cxnSp>
          <p:nvCxnSpPr>
            <p:cNvPr id="18" name="Straight Arrow Connector 7"/>
            <p:cNvCxnSpPr>
              <a:stCxn id="5" idx="2"/>
              <a:endCxn id="16" idx="3"/>
            </p:cNvCxnSpPr>
            <p:nvPr/>
          </p:nvCxnSpPr>
          <p:spPr>
            <a:xfrm rot="10800000" flipV="1">
              <a:off x="4655563" y="3886199"/>
              <a:ext cx="383163" cy="835"/>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grpSp>
        <p:nvGrpSpPr>
          <p:cNvPr id="113" name="Group 112"/>
          <p:cNvGrpSpPr/>
          <p:nvPr/>
        </p:nvGrpSpPr>
        <p:grpSpPr>
          <a:xfrm>
            <a:off x="7153276" y="3491893"/>
            <a:ext cx="2285999" cy="688157"/>
            <a:chOff x="7153276" y="3545058"/>
            <a:chExt cx="2285999" cy="688157"/>
          </a:xfrm>
        </p:grpSpPr>
        <p:sp>
          <p:nvSpPr>
            <p:cNvPr id="17" name="Rounded Rectangle 16"/>
            <p:cNvSpPr/>
            <p:nvPr/>
          </p:nvSpPr>
          <p:spPr>
            <a:xfrm>
              <a:off x="7536438" y="3545058"/>
              <a:ext cx="1902837" cy="68815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Write violation</a:t>
              </a:r>
              <a:endParaRPr lang="en-US" dirty="0"/>
            </a:p>
          </p:txBody>
        </p:sp>
        <p:cxnSp>
          <p:nvCxnSpPr>
            <p:cNvPr id="19" name="Straight Arrow Connector 7"/>
            <p:cNvCxnSpPr>
              <a:stCxn id="5" idx="6"/>
              <a:endCxn id="17" idx="1"/>
            </p:cNvCxnSpPr>
            <p:nvPr/>
          </p:nvCxnSpPr>
          <p:spPr>
            <a:xfrm>
              <a:off x="7153276" y="3886200"/>
              <a:ext cx="383162" cy="2937"/>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grpSp>
        <p:nvGrpSpPr>
          <p:cNvPr id="77" name="Group 76"/>
          <p:cNvGrpSpPr/>
          <p:nvPr/>
        </p:nvGrpSpPr>
        <p:grpSpPr>
          <a:xfrm>
            <a:off x="207292" y="2501796"/>
            <a:ext cx="2926994" cy="2624193"/>
            <a:chOff x="207292" y="2554961"/>
            <a:chExt cx="2926994" cy="2624193"/>
          </a:xfrm>
        </p:grpSpPr>
        <p:sp>
          <p:nvSpPr>
            <p:cNvPr id="21" name="Rounded Rectangle 20"/>
            <p:cNvSpPr/>
            <p:nvPr/>
          </p:nvSpPr>
          <p:spPr>
            <a:xfrm>
              <a:off x="1286632" y="2554961"/>
              <a:ext cx="1847654" cy="68815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Read violation</a:t>
              </a:r>
              <a:endParaRPr lang="en-US" dirty="0"/>
            </a:p>
          </p:txBody>
        </p:sp>
        <p:sp>
          <p:nvSpPr>
            <p:cNvPr id="22" name="Rounded Rectangle 21"/>
            <p:cNvSpPr/>
            <p:nvPr/>
          </p:nvSpPr>
          <p:spPr>
            <a:xfrm>
              <a:off x="1286631" y="4490997"/>
              <a:ext cx="1847654" cy="68815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Write violation</a:t>
              </a:r>
              <a:endParaRPr lang="en-US" dirty="0"/>
            </a:p>
          </p:txBody>
        </p:sp>
        <p:sp>
          <p:nvSpPr>
            <p:cNvPr id="23" name="Rounded Rectangle 22"/>
            <p:cNvSpPr/>
            <p:nvPr/>
          </p:nvSpPr>
          <p:spPr>
            <a:xfrm>
              <a:off x="207292" y="3539659"/>
              <a:ext cx="1847654" cy="68815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Execute violation</a:t>
              </a:r>
              <a:endParaRPr lang="en-US" dirty="0"/>
            </a:p>
          </p:txBody>
        </p:sp>
      </p:grpSp>
      <p:grpSp>
        <p:nvGrpSpPr>
          <p:cNvPr id="78" name="Group 77"/>
          <p:cNvGrpSpPr/>
          <p:nvPr/>
        </p:nvGrpSpPr>
        <p:grpSpPr>
          <a:xfrm>
            <a:off x="10867144" y="2857833"/>
            <a:ext cx="757221" cy="636446"/>
            <a:chOff x="1944137" y="3303277"/>
            <a:chExt cx="757221" cy="636446"/>
          </a:xfrm>
        </p:grpSpPr>
        <p:cxnSp>
          <p:nvCxnSpPr>
            <p:cNvPr id="20" name="Straight Arrow Connector 7"/>
            <p:cNvCxnSpPr>
              <a:stCxn id="26" idx="3"/>
              <a:endCxn id="28" idx="0"/>
            </p:cNvCxnSpPr>
            <p:nvPr/>
          </p:nvCxnSpPr>
          <p:spPr>
            <a:xfrm flipH="1">
              <a:off x="1944137" y="3303277"/>
              <a:ext cx="135114" cy="628661"/>
            </a:xfrm>
            <a:prstGeom prst="curvedConnector4">
              <a:avLst>
                <a:gd name="adj1" fmla="val -169190"/>
                <a:gd name="adj2" fmla="val 77366"/>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25" name="Straight Arrow Connector 7"/>
            <p:cNvCxnSpPr>
              <a:stCxn id="26" idx="3"/>
              <a:endCxn id="29" idx="0"/>
            </p:cNvCxnSpPr>
            <p:nvPr/>
          </p:nvCxnSpPr>
          <p:spPr>
            <a:xfrm>
              <a:off x="2079251" y="3303277"/>
              <a:ext cx="622107" cy="636446"/>
            </a:xfrm>
            <a:prstGeom prst="curvedConnector2">
              <a:avLst/>
            </a:prstGeom>
            <a:ln w="41275">
              <a:tailEnd type="triangle"/>
            </a:ln>
          </p:spPr>
          <p:style>
            <a:lnRef idx="3">
              <a:schemeClr val="accent2"/>
            </a:lnRef>
            <a:fillRef idx="0">
              <a:schemeClr val="accent2"/>
            </a:fillRef>
            <a:effectRef idx="2">
              <a:schemeClr val="accent2"/>
            </a:effectRef>
            <a:fontRef idx="minor">
              <a:schemeClr val="tx1"/>
            </a:fontRef>
          </p:style>
        </p:cxnSp>
      </p:grpSp>
      <p:grpSp>
        <p:nvGrpSpPr>
          <p:cNvPr id="76" name="Group 75"/>
          <p:cNvGrpSpPr/>
          <p:nvPr/>
        </p:nvGrpSpPr>
        <p:grpSpPr>
          <a:xfrm>
            <a:off x="9154604" y="2513754"/>
            <a:ext cx="1847654" cy="2612237"/>
            <a:chOff x="9154604" y="2566919"/>
            <a:chExt cx="1847654" cy="2612237"/>
          </a:xfrm>
          <a:solidFill>
            <a:schemeClr val="accent6">
              <a:lumMod val="60000"/>
              <a:lumOff val="40000"/>
            </a:schemeClr>
          </a:solidFill>
        </p:grpSpPr>
        <p:sp>
          <p:nvSpPr>
            <p:cNvPr id="26" name="Rounded Rectangle 25"/>
            <p:cNvSpPr/>
            <p:nvPr/>
          </p:nvSpPr>
          <p:spPr>
            <a:xfrm>
              <a:off x="9154604" y="2566919"/>
              <a:ext cx="1847654" cy="688157"/>
            </a:xfrm>
            <a:prstGeom prst="roundRect">
              <a:avLst/>
            </a:prstGeom>
            <a:grp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Read violation?</a:t>
              </a:r>
              <a:endParaRPr lang="en-US" sz="1600" dirty="0"/>
            </a:p>
          </p:txBody>
        </p:sp>
        <p:sp>
          <p:nvSpPr>
            <p:cNvPr id="27" name="Rounded Rectangle 26"/>
            <p:cNvSpPr/>
            <p:nvPr/>
          </p:nvSpPr>
          <p:spPr>
            <a:xfrm>
              <a:off x="9154604" y="4490999"/>
              <a:ext cx="1847654" cy="688157"/>
            </a:xfrm>
            <a:prstGeom prst="roundRect">
              <a:avLst/>
            </a:prstGeom>
            <a:grp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Execute violation?</a:t>
              </a:r>
              <a:endParaRPr lang="en-US" sz="1600" dirty="0"/>
            </a:p>
          </p:txBody>
        </p:sp>
      </p:grpSp>
      <p:grpSp>
        <p:nvGrpSpPr>
          <p:cNvPr id="85" name="Group 84"/>
          <p:cNvGrpSpPr/>
          <p:nvPr/>
        </p:nvGrpSpPr>
        <p:grpSpPr>
          <a:xfrm>
            <a:off x="10526434" y="3486494"/>
            <a:ext cx="1438641" cy="695942"/>
            <a:chOff x="10383267" y="1550054"/>
            <a:chExt cx="1438641" cy="695942"/>
          </a:xfrm>
          <a:solidFill>
            <a:schemeClr val="accent6">
              <a:lumMod val="60000"/>
              <a:lumOff val="40000"/>
            </a:schemeClr>
          </a:solidFill>
        </p:grpSpPr>
        <p:sp>
          <p:nvSpPr>
            <p:cNvPr id="28" name="Rounded Rectangle 27"/>
            <p:cNvSpPr/>
            <p:nvPr/>
          </p:nvSpPr>
          <p:spPr>
            <a:xfrm>
              <a:off x="10383267" y="1550054"/>
              <a:ext cx="681420" cy="688157"/>
            </a:xfrm>
            <a:prstGeom prst="roundRect">
              <a:avLst/>
            </a:prstGeom>
            <a:grp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a:t>
              </a:r>
              <a:endParaRPr lang="en-US" dirty="0"/>
            </a:p>
          </p:txBody>
        </p:sp>
        <p:sp>
          <p:nvSpPr>
            <p:cNvPr id="29" name="Rounded Rectangle 28"/>
            <p:cNvSpPr/>
            <p:nvPr/>
          </p:nvSpPr>
          <p:spPr>
            <a:xfrm>
              <a:off x="11140488" y="1557839"/>
              <a:ext cx="681420" cy="688157"/>
            </a:xfrm>
            <a:prstGeom prst="roundRect">
              <a:avLst/>
            </a:prstGeom>
            <a:grp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a:t>
              </a:r>
              <a:endParaRPr lang="en-US" dirty="0"/>
            </a:p>
          </p:txBody>
        </p:sp>
      </p:grpSp>
      <p:grpSp>
        <p:nvGrpSpPr>
          <p:cNvPr id="74" name="Group 73"/>
          <p:cNvGrpSpPr/>
          <p:nvPr/>
        </p:nvGrpSpPr>
        <p:grpSpPr>
          <a:xfrm>
            <a:off x="2054947" y="3200587"/>
            <a:ext cx="764453" cy="1247878"/>
            <a:chOff x="2054947" y="3253752"/>
            <a:chExt cx="764453" cy="1247878"/>
          </a:xfrm>
        </p:grpSpPr>
        <p:cxnSp>
          <p:nvCxnSpPr>
            <p:cNvPr id="24" name="Straight Arrow Connector 7"/>
            <p:cNvCxnSpPr>
              <a:stCxn id="16" idx="1"/>
              <a:endCxn id="21" idx="2"/>
            </p:cNvCxnSpPr>
            <p:nvPr/>
          </p:nvCxnSpPr>
          <p:spPr>
            <a:xfrm rot="10800000">
              <a:off x="2210459" y="3253752"/>
              <a:ext cx="608940" cy="643917"/>
            </a:xfrm>
            <a:prstGeom prst="curvedConnector2">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30" name="Straight Arrow Connector 7"/>
            <p:cNvCxnSpPr>
              <a:stCxn id="16" idx="1"/>
              <a:endCxn id="22" idx="0"/>
            </p:cNvCxnSpPr>
            <p:nvPr/>
          </p:nvCxnSpPr>
          <p:spPr>
            <a:xfrm rot="10800000" flipV="1">
              <a:off x="2210459" y="3897668"/>
              <a:ext cx="608941" cy="603962"/>
            </a:xfrm>
            <a:prstGeom prst="curvedConnector2">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31" name="Straight Arrow Connector 7"/>
            <p:cNvCxnSpPr>
              <a:stCxn id="16" idx="1"/>
              <a:endCxn id="23" idx="3"/>
            </p:cNvCxnSpPr>
            <p:nvPr/>
          </p:nvCxnSpPr>
          <p:spPr>
            <a:xfrm rot="10800000">
              <a:off x="2054947" y="3894372"/>
              <a:ext cx="764453" cy="3297"/>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grpSp>
        <p:nvGrpSpPr>
          <p:cNvPr id="75" name="Group 74"/>
          <p:cNvGrpSpPr/>
          <p:nvPr/>
        </p:nvGrpSpPr>
        <p:grpSpPr>
          <a:xfrm>
            <a:off x="9439275" y="3212544"/>
            <a:ext cx="639156" cy="1235923"/>
            <a:chOff x="9439275" y="3265709"/>
            <a:chExt cx="639156" cy="1235923"/>
          </a:xfrm>
        </p:grpSpPr>
        <p:cxnSp>
          <p:nvCxnSpPr>
            <p:cNvPr id="32" name="Straight Arrow Connector 7"/>
            <p:cNvCxnSpPr>
              <a:stCxn id="17" idx="3"/>
              <a:endCxn id="26" idx="2"/>
            </p:cNvCxnSpPr>
            <p:nvPr/>
          </p:nvCxnSpPr>
          <p:spPr>
            <a:xfrm flipV="1">
              <a:off x="9439275" y="3265709"/>
              <a:ext cx="639156" cy="634061"/>
            </a:xfrm>
            <a:prstGeom prst="curvedConnector2">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33" name="Straight Arrow Connector 7"/>
            <p:cNvCxnSpPr>
              <a:stCxn id="17" idx="3"/>
              <a:endCxn id="27" idx="0"/>
            </p:cNvCxnSpPr>
            <p:nvPr/>
          </p:nvCxnSpPr>
          <p:spPr>
            <a:xfrm>
              <a:off x="9439275" y="3899770"/>
              <a:ext cx="639156" cy="601862"/>
            </a:xfrm>
            <a:prstGeom prst="curvedConnector2">
              <a:avLst/>
            </a:prstGeom>
            <a:ln w="41275">
              <a:tailEnd type="triangle"/>
            </a:ln>
          </p:spPr>
          <p:style>
            <a:lnRef idx="3">
              <a:schemeClr val="accent2"/>
            </a:lnRef>
            <a:fillRef idx="0">
              <a:schemeClr val="accent2"/>
            </a:fillRef>
            <a:effectRef idx="2">
              <a:schemeClr val="accent2"/>
            </a:effectRef>
            <a:fontRef idx="minor">
              <a:schemeClr val="tx1"/>
            </a:fontRef>
          </p:style>
        </p:cxnSp>
      </p:grpSp>
      <p:sp>
        <p:nvSpPr>
          <p:cNvPr id="7" name="Rounded Rectangle 6"/>
          <p:cNvSpPr/>
          <p:nvPr/>
        </p:nvSpPr>
        <p:spPr>
          <a:xfrm>
            <a:off x="544974" y="5734049"/>
            <a:ext cx="3375952" cy="43600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400" dirty="0" smtClean="0"/>
              <a:t>1. Determine the root cause (the flaw)</a:t>
            </a:r>
            <a:endParaRPr lang="en-US" sz="1400" dirty="0"/>
          </a:p>
        </p:txBody>
      </p:sp>
      <p:grpSp>
        <p:nvGrpSpPr>
          <p:cNvPr id="115" name="Group 114"/>
          <p:cNvGrpSpPr/>
          <p:nvPr/>
        </p:nvGrpSpPr>
        <p:grpSpPr>
          <a:xfrm>
            <a:off x="4655562" y="3394885"/>
            <a:ext cx="2880876" cy="2072243"/>
            <a:chOff x="4655562" y="3448050"/>
            <a:chExt cx="2880876" cy="2072243"/>
          </a:xfrm>
        </p:grpSpPr>
        <p:sp>
          <p:nvSpPr>
            <p:cNvPr id="5" name="Oval 4"/>
            <p:cNvSpPr/>
            <p:nvPr/>
          </p:nvSpPr>
          <p:spPr>
            <a:xfrm>
              <a:off x="5038725" y="3448050"/>
              <a:ext cx="2114551" cy="8763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Use after free</a:t>
              </a:r>
              <a:endParaRPr lang="en-US" dirty="0"/>
            </a:p>
          </p:txBody>
        </p:sp>
        <p:sp>
          <p:nvSpPr>
            <p:cNvPr id="71" name="Rectangle 70"/>
            <p:cNvSpPr/>
            <p:nvPr/>
          </p:nvSpPr>
          <p:spPr>
            <a:xfrm>
              <a:off x="4655562" y="4490997"/>
              <a:ext cx="2880876" cy="1029296"/>
            </a:xfrm>
            <a:prstGeom prst="rect">
              <a:avLst/>
            </a:prstGeom>
            <a:solidFill>
              <a:schemeClr val="tx1">
                <a:lumMod val="75000"/>
              </a:schemeClr>
            </a:solidFill>
            <a:ln w="19050"/>
          </p:spPr>
          <p:style>
            <a:lnRef idx="2">
              <a:schemeClr val="accent1"/>
            </a:lnRef>
            <a:fillRef idx="1">
              <a:schemeClr val="lt1"/>
            </a:fillRef>
            <a:effectRef idx="0">
              <a:schemeClr val="accent1"/>
            </a:effectRef>
            <a:fontRef idx="minor">
              <a:schemeClr val="dk1"/>
            </a:fontRef>
          </p:style>
          <p:txBody>
            <a:bodyPr rtlCol="0" anchor="ctr"/>
            <a:lstStyle/>
            <a:p>
              <a:r>
                <a:rPr lang="en-US" sz="1050" dirty="0" smtClean="0">
                  <a:latin typeface="Courier New" panose="02070309020205020404" pitchFamily="49" charset="0"/>
                  <a:cs typeface="Courier New" panose="02070309020205020404" pitchFamily="49" charset="0"/>
                </a:rPr>
                <a:t>Object *p = </a:t>
              </a:r>
              <a:r>
                <a:rPr lang="en-US" sz="1050" dirty="0" smtClean="0">
                  <a:solidFill>
                    <a:schemeClr val="accent1">
                      <a:lumMod val="75000"/>
                    </a:schemeClr>
                  </a:solidFill>
                  <a:latin typeface="Courier New" panose="02070309020205020404" pitchFamily="49" charset="0"/>
                  <a:cs typeface="Courier New" panose="02070309020205020404" pitchFamily="49" charset="0"/>
                </a:rPr>
                <a:t>new</a:t>
              </a:r>
              <a:r>
                <a:rPr lang="en-US" sz="1050" dirty="0" smtClean="0">
                  <a:latin typeface="Courier New" panose="02070309020205020404" pitchFamily="49" charset="0"/>
                  <a:cs typeface="Courier New" panose="02070309020205020404" pitchFamily="49" charset="0"/>
                </a:rPr>
                <a:t> Object();</a:t>
              </a:r>
            </a:p>
            <a:p>
              <a:r>
                <a:rPr lang="en-US" sz="1050" dirty="0" smtClean="0">
                  <a:latin typeface="Courier New" panose="02070309020205020404" pitchFamily="49" charset="0"/>
                  <a:cs typeface="Courier New" panose="02070309020205020404" pitchFamily="49" charset="0"/>
                </a:rPr>
                <a:t>…</a:t>
              </a:r>
            </a:p>
            <a:p>
              <a:r>
                <a:rPr lang="en-US" sz="1050" dirty="0" smtClean="0">
                  <a:solidFill>
                    <a:schemeClr val="accent1">
                      <a:lumMod val="75000"/>
                    </a:schemeClr>
                  </a:solidFill>
                  <a:latin typeface="Courier New" panose="02070309020205020404" pitchFamily="49" charset="0"/>
                  <a:cs typeface="Courier New" panose="02070309020205020404" pitchFamily="49" charset="0"/>
                </a:rPr>
                <a:t>delete</a:t>
              </a:r>
              <a:r>
                <a:rPr lang="en-US" sz="1050" dirty="0" smtClean="0">
                  <a:latin typeface="Courier New" panose="02070309020205020404" pitchFamily="49" charset="0"/>
                  <a:cs typeface="Courier New" panose="02070309020205020404" pitchFamily="49" charset="0"/>
                </a:rPr>
                <a:t> p;</a:t>
              </a:r>
            </a:p>
            <a:p>
              <a:r>
                <a:rPr lang="en-US" sz="1050" dirty="0" smtClean="0">
                  <a:latin typeface="Courier New" panose="02070309020205020404" pitchFamily="49" charset="0"/>
                  <a:cs typeface="Courier New" panose="02070309020205020404" pitchFamily="49" charset="0"/>
                </a:rPr>
                <a:t>…</a:t>
              </a:r>
            </a:p>
            <a:p>
              <a:r>
                <a:rPr lang="en-US" sz="1050" dirty="0" smtClean="0">
                  <a:solidFill>
                    <a:schemeClr val="accent1">
                      <a:lumMod val="75000"/>
                    </a:schemeClr>
                  </a:solidFill>
                  <a:latin typeface="Courier New" panose="02070309020205020404" pitchFamily="49" charset="0"/>
                  <a:cs typeface="Courier New" panose="02070309020205020404" pitchFamily="49" charset="0"/>
                </a:rPr>
                <a:t>if</a:t>
              </a:r>
              <a:r>
                <a:rPr lang="en-US" sz="1050" dirty="0" smtClean="0">
                  <a:latin typeface="Courier New" panose="02070309020205020404" pitchFamily="49" charset="0"/>
                  <a:cs typeface="Courier New" panose="02070309020205020404" pitchFamily="49" charset="0"/>
                </a:rPr>
                <a:t> (x) { p-&gt;value = 0; }</a:t>
              </a:r>
            </a:p>
            <a:p>
              <a:r>
                <a:rPr lang="en-US" sz="1050" dirty="0" smtClean="0">
                  <a:solidFill>
                    <a:schemeClr val="accent1">
                      <a:lumMod val="75000"/>
                    </a:schemeClr>
                  </a:solidFill>
                  <a:latin typeface="Courier New" panose="02070309020205020404" pitchFamily="49" charset="0"/>
                  <a:cs typeface="Courier New" panose="02070309020205020404" pitchFamily="49" charset="0"/>
                </a:rPr>
                <a:t>else</a:t>
              </a:r>
              <a:r>
                <a:rPr lang="en-US" sz="1050" dirty="0" smtClean="0">
                  <a:latin typeface="Courier New" panose="02070309020205020404" pitchFamily="49" charset="0"/>
                  <a:cs typeface="Courier New" panose="02070309020205020404" pitchFamily="49" charset="0"/>
                </a:rPr>
                <a:t> { p-&gt;</a:t>
              </a:r>
              <a:r>
                <a:rPr lang="en-US" sz="1050" dirty="0" err="1" smtClean="0">
                  <a:latin typeface="Courier New" panose="02070309020205020404" pitchFamily="49" charset="0"/>
                  <a:cs typeface="Courier New" panose="02070309020205020404" pitchFamily="49" charset="0"/>
                </a:rPr>
                <a:t>OnCompleteCallback</a:t>
              </a:r>
              <a:r>
                <a:rPr lang="en-US" sz="1050" dirty="0" smtClean="0">
                  <a:latin typeface="Courier New" panose="02070309020205020404" pitchFamily="49" charset="0"/>
                  <a:cs typeface="Courier New" panose="02070309020205020404" pitchFamily="49" charset="0"/>
                </a:rPr>
                <a:t>(); }</a:t>
              </a:r>
            </a:p>
          </p:txBody>
        </p:sp>
      </p:grpSp>
      <p:grpSp>
        <p:nvGrpSpPr>
          <p:cNvPr id="109" name="Group 108"/>
          <p:cNvGrpSpPr/>
          <p:nvPr/>
        </p:nvGrpSpPr>
        <p:grpSpPr>
          <a:xfrm>
            <a:off x="3737481" y="4188581"/>
            <a:ext cx="3674718" cy="1242217"/>
            <a:chOff x="3737481" y="4241746"/>
            <a:chExt cx="3674718" cy="1242217"/>
          </a:xfrm>
        </p:grpSpPr>
        <p:sp>
          <p:nvSpPr>
            <p:cNvPr id="99" name="Freeform 98"/>
            <p:cNvSpPr/>
            <p:nvPr/>
          </p:nvSpPr>
          <p:spPr>
            <a:xfrm>
              <a:off x="5193542" y="5301214"/>
              <a:ext cx="2218657" cy="182749"/>
            </a:xfrm>
            <a:custGeom>
              <a:avLst/>
              <a:gdLst>
                <a:gd name="connsiteX0" fmla="*/ 19761 w 1508319"/>
                <a:gd name="connsiteY0" fmla="*/ 116958 h 297712"/>
                <a:gd name="connsiteX1" fmla="*/ 189882 w 1508319"/>
                <a:gd name="connsiteY1" fmla="*/ 53163 h 297712"/>
                <a:gd name="connsiteX2" fmla="*/ 402533 w 1508319"/>
                <a:gd name="connsiteY2" fmla="*/ 21265 h 297712"/>
                <a:gd name="connsiteX3" fmla="*/ 540756 w 1508319"/>
                <a:gd name="connsiteY3" fmla="*/ 0 h 297712"/>
                <a:gd name="connsiteX4" fmla="*/ 1295668 w 1508319"/>
                <a:gd name="connsiteY4" fmla="*/ 10633 h 297712"/>
                <a:gd name="connsiteX5" fmla="*/ 1327565 w 1508319"/>
                <a:gd name="connsiteY5" fmla="*/ 31898 h 297712"/>
                <a:gd name="connsiteX6" fmla="*/ 1359463 w 1508319"/>
                <a:gd name="connsiteY6" fmla="*/ 42530 h 297712"/>
                <a:gd name="connsiteX7" fmla="*/ 1455156 w 1508319"/>
                <a:gd name="connsiteY7" fmla="*/ 74428 h 297712"/>
                <a:gd name="connsiteX8" fmla="*/ 1497686 w 1508319"/>
                <a:gd name="connsiteY8" fmla="*/ 138223 h 297712"/>
                <a:gd name="connsiteX9" fmla="*/ 1508319 w 1508319"/>
                <a:gd name="connsiteY9" fmla="*/ 180754 h 297712"/>
                <a:gd name="connsiteX10" fmla="*/ 1487054 w 1508319"/>
                <a:gd name="connsiteY10" fmla="*/ 223284 h 297712"/>
                <a:gd name="connsiteX11" fmla="*/ 1444524 w 1508319"/>
                <a:gd name="connsiteY11" fmla="*/ 265814 h 297712"/>
                <a:gd name="connsiteX12" fmla="*/ 1348830 w 1508319"/>
                <a:gd name="connsiteY12" fmla="*/ 297712 h 297712"/>
                <a:gd name="connsiteX13" fmla="*/ 445063 w 1508319"/>
                <a:gd name="connsiteY13" fmla="*/ 287079 h 297712"/>
                <a:gd name="connsiteX14" fmla="*/ 41026 w 1508319"/>
                <a:gd name="connsiteY14" fmla="*/ 276447 h 297712"/>
                <a:gd name="connsiteX15" fmla="*/ 9128 w 1508319"/>
                <a:gd name="connsiteY15" fmla="*/ 255182 h 297712"/>
                <a:gd name="connsiteX16" fmla="*/ 19761 w 1508319"/>
                <a:gd name="connsiteY16" fmla="*/ 116958 h 29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08319" h="297712">
                  <a:moveTo>
                    <a:pt x="19761" y="116958"/>
                  </a:moveTo>
                  <a:cubicBezTo>
                    <a:pt x="49887" y="83288"/>
                    <a:pt x="131814" y="70368"/>
                    <a:pt x="189882" y="53163"/>
                  </a:cubicBezTo>
                  <a:cubicBezTo>
                    <a:pt x="258425" y="32854"/>
                    <a:pt x="332245" y="30850"/>
                    <a:pt x="402533" y="21265"/>
                  </a:cubicBezTo>
                  <a:cubicBezTo>
                    <a:pt x="448722" y="14966"/>
                    <a:pt x="494682" y="7088"/>
                    <a:pt x="540756" y="0"/>
                  </a:cubicBezTo>
                  <a:cubicBezTo>
                    <a:pt x="792393" y="3544"/>
                    <a:pt x="1044212" y="439"/>
                    <a:pt x="1295668" y="10633"/>
                  </a:cubicBezTo>
                  <a:cubicBezTo>
                    <a:pt x="1308436" y="11151"/>
                    <a:pt x="1316135" y="26183"/>
                    <a:pt x="1327565" y="31898"/>
                  </a:cubicBezTo>
                  <a:cubicBezTo>
                    <a:pt x="1337590" y="36910"/>
                    <a:pt x="1348969" y="38595"/>
                    <a:pt x="1359463" y="42530"/>
                  </a:cubicBezTo>
                  <a:cubicBezTo>
                    <a:pt x="1439546" y="72560"/>
                    <a:pt x="1383887" y="56610"/>
                    <a:pt x="1455156" y="74428"/>
                  </a:cubicBezTo>
                  <a:cubicBezTo>
                    <a:pt x="1488355" y="174023"/>
                    <a:pt x="1433968" y="26716"/>
                    <a:pt x="1497686" y="138223"/>
                  </a:cubicBezTo>
                  <a:cubicBezTo>
                    <a:pt x="1504936" y="150911"/>
                    <a:pt x="1504775" y="166577"/>
                    <a:pt x="1508319" y="180754"/>
                  </a:cubicBezTo>
                  <a:cubicBezTo>
                    <a:pt x="1501231" y="194931"/>
                    <a:pt x="1496564" y="210604"/>
                    <a:pt x="1487054" y="223284"/>
                  </a:cubicBezTo>
                  <a:cubicBezTo>
                    <a:pt x="1475025" y="239323"/>
                    <a:pt x="1461206" y="254693"/>
                    <a:pt x="1444524" y="265814"/>
                  </a:cubicBezTo>
                  <a:cubicBezTo>
                    <a:pt x="1420502" y="281829"/>
                    <a:pt x="1377177" y="290625"/>
                    <a:pt x="1348830" y="297712"/>
                  </a:cubicBezTo>
                  <a:lnTo>
                    <a:pt x="445063" y="287079"/>
                  </a:lnTo>
                  <a:cubicBezTo>
                    <a:pt x="310355" y="284889"/>
                    <a:pt x="175392" y="286278"/>
                    <a:pt x="41026" y="276447"/>
                  </a:cubicBezTo>
                  <a:cubicBezTo>
                    <a:pt x="28281" y="275514"/>
                    <a:pt x="12490" y="267511"/>
                    <a:pt x="9128" y="255182"/>
                  </a:cubicBezTo>
                  <a:cubicBezTo>
                    <a:pt x="735" y="224408"/>
                    <a:pt x="-10365" y="150628"/>
                    <a:pt x="19761" y="116958"/>
                  </a:cubicBezTo>
                  <a:close/>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Curved Connector 100"/>
            <p:cNvCxnSpPr>
              <a:stCxn id="99" idx="15"/>
              <a:endCxn id="16" idx="2"/>
            </p:cNvCxnSpPr>
            <p:nvPr/>
          </p:nvCxnSpPr>
          <p:spPr>
            <a:xfrm flipH="1" flipV="1">
              <a:off x="3737481" y="4241746"/>
              <a:ext cx="1469488" cy="1216110"/>
            </a:xfrm>
            <a:prstGeom prst="curvedConnector4">
              <a:avLst>
                <a:gd name="adj1" fmla="val 78506"/>
                <a:gd name="adj2" fmla="val 398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8" name="Group 107"/>
          <p:cNvGrpSpPr/>
          <p:nvPr/>
        </p:nvGrpSpPr>
        <p:grpSpPr>
          <a:xfrm>
            <a:off x="5232723" y="4190683"/>
            <a:ext cx="3255134" cy="1093696"/>
            <a:chOff x="5232723" y="4243848"/>
            <a:chExt cx="3255134" cy="1093696"/>
          </a:xfrm>
        </p:grpSpPr>
        <p:sp>
          <p:nvSpPr>
            <p:cNvPr id="98" name="Freeform 97"/>
            <p:cNvSpPr/>
            <p:nvPr/>
          </p:nvSpPr>
          <p:spPr>
            <a:xfrm>
              <a:off x="5232723" y="5103628"/>
              <a:ext cx="1508319" cy="233916"/>
            </a:xfrm>
            <a:custGeom>
              <a:avLst/>
              <a:gdLst>
                <a:gd name="connsiteX0" fmla="*/ 19761 w 1508319"/>
                <a:gd name="connsiteY0" fmla="*/ 116958 h 297712"/>
                <a:gd name="connsiteX1" fmla="*/ 189882 w 1508319"/>
                <a:gd name="connsiteY1" fmla="*/ 53163 h 297712"/>
                <a:gd name="connsiteX2" fmla="*/ 402533 w 1508319"/>
                <a:gd name="connsiteY2" fmla="*/ 21265 h 297712"/>
                <a:gd name="connsiteX3" fmla="*/ 540756 w 1508319"/>
                <a:gd name="connsiteY3" fmla="*/ 0 h 297712"/>
                <a:gd name="connsiteX4" fmla="*/ 1295668 w 1508319"/>
                <a:gd name="connsiteY4" fmla="*/ 10633 h 297712"/>
                <a:gd name="connsiteX5" fmla="*/ 1327565 w 1508319"/>
                <a:gd name="connsiteY5" fmla="*/ 31898 h 297712"/>
                <a:gd name="connsiteX6" fmla="*/ 1359463 w 1508319"/>
                <a:gd name="connsiteY6" fmla="*/ 42530 h 297712"/>
                <a:gd name="connsiteX7" fmla="*/ 1455156 w 1508319"/>
                <a:gd name="connsiteY7" fmla="*/ 74428 h 297712"/>
                <a:gd name="connsiteX8" fmla="*/ 1497686 w 1508319"/>
                <a:gd name="connsiteY8" fmla="*/ 138223 h 297712"/>
                <a:gd name="connsiteX9" fmla="*/ 1508319 w 1508319"/>
                <a:gd name="connsiteY9" fmla="*/ 180754 h 297712"/>
                <a:gd name="connsiteX10" fmla="*/ 1487054 w 1508319"/>
                <a:gd name="connsiteY10" fmla="*/ 223284 h 297712"/>
                <a:gd name="connsiteX11" fmla="*/ 1444524 w 1508319"/>
                <a:gd name="connsiteY11" fmla="*/ 265814 h 297712"/>
                <a:gd name="connsiteX12" fmla="*/ 1348830 w 1508319"/>
                <a:gd name="connsiteY12" fmla="*/ 297712 h 297712"/>
                <a:gd name="connsiteX13" fmla="*/ 445063 w 1508319"/>
                <a:gd name="connsiteY13" fmla="*/ 287079 h 297712"/>
                <a:gd name="connsiteX14" fmla="*/ 41026 w 1508319"/>
                <a:gd name="connsiteY14" fmla="*/ 276447 h 297712"/>
                <a:gd name="connsiteX15" fmla="*/ 9128 w 1508319"/>
                <a:gd name="connsiteY15" fmla="*/ 255182 h 297712"/>
                <a:gd name="connsiteX16" fmla="*/ 19761 w 1508319"/>
                <a:gd name="connsiteY16" fmla="*/ 116958 h 29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08319" h="297712">
                  <a:moveTo>
                    <a:pt x="19761" y="116958"/>
                  </a:moveTo>
                  <a:cubicBezTo>
                    <a:pt x="49887" y="83288"/>
                    <a:pt x="131814" y="70368"/>
                    <a:pt x="189882" y="53163"/>
                  </a:cubicBezTo>
                  <a:cubicBezTo>
                    <a:pt x="258425" y="32854"/>
                    <a:pt x="332245" y="30850"/>
                    <a:pt x="402533" y="21265"/>
                  </a:cubicBezTo>
                  <a:cubicBezTo>
                    <a:pt x="448722" y="14966"/>
                    <a:pt x="494682" y="7088"/>
                    <a:pt x="540756" y="0"/>
                  </a:cubicBezTo>
                  <a:cubicBezTo>
                    <a:pt x="792393" y="3544"/>
                    <a:pt x="1044212" y="439"/>
                    <a:pt x="1295668" y="10633"/>
                  </a:cubicBezTo>
                  <a:cubicBezTo>
                    <a:pt x="1308436" y="11151"/>
                    <a:pt x="1316135" y="26183"/>
                    <a:pt x="1327565" y="31898"/>
                  </a:cubicBezTo>
                  <a:cubicBezTo>
                    <a:pt x="1337590" y="36910"/>
                    <a:pt x="1348969" y="38595"/>
                    <a:pt x="1359463" y="42530"/>
                  </a:cubicBezTo>
                  <a:cubicBezTo>
                    <a:pt x="1439546" y="72560"/>
                    <a:pt x="1383887" y="56610"/>
                    <a:pt x="1455156" y="74428"/>
                  </a:cubicBezTo>
                  <a:cubicBezTo>
                    <a:pt x="1488355" y="174023"/>
                    <a:pt x="1433968" y="26716"/>
                    <a:pt x="1497686" y="138223"/>
                  </a:cubicBezTo>
                  <a:cubicBezTo>
                    <a:pt x="1504936" y="150911"/>
                    <a:pt x="1504775" y="166577"/>
                    <a:pt x="1508319" y="180754"/>
                  </a:cubicBezTo>
                  <a:cubicBezTo>
                    <a:pt x="1501231" y="194931"/>
                    <a:pt x="1496564" y="210604"/>
                    <a:pt x="1487054" y="223284"/>
                  </a:cubicBezTo>
                  <a:cubicBezTo>
                    <a:pt x="1475025" y="239323"/>
                    <a:pt x="1461206" y="254693"/>
                    <a:pt x="1444524" y="265814"/>
                  </a:cubicBezTo>
                  <a:cubicBezTo>
                    <a:pt x="1420502" y="281829"/>
                    <a:pt x="1377177" y="290625"/>
                    <a:pt x="1348830" y="297712"/>
                  </a:cubicBezTo>
                  <a:lnTo>
                    <a:pt x="445063" y="287079"/>
                  </a:lnTo>
                  <a:cubicBezTo>
                    <a:pt x="310355" y="284889"/>
                    <a:pt x="175392" y="286278"/>
                    <a:pt x="41026" y="276447"/>
                  </a:cubicBezTo>
                  <a:cubicBezTo>
                    <a:pt x="28281" y="275514"/>
                    <a:pt x="12490" y="267511"/>
                    <a:pt x="9128" y="255182"/>
                  </a:cubicBezTo>
                  <a:cubicBezTo>
                    <a:pt x="735" y="224408"/>
                    <a:pt x="-10365" y="150628"/>
                    <a:pt x="19761" y="116958"/>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Curved Connector 104"/>
            <p:cNvCxnSpPr>
              <a:stCxn id="98" idx="7"/>
              <a:endCxn id="17" idx="2"/>
            </p:cNvCxnSpPr>
            <p:nvPr/>
          </p:nvCxnSpPr>
          <p:spPr>
            <a:xfrm flipV="1">
              <a:off x="6687879" y="4243848"/>
              <a:ext cx="1799978" cy="918259"/>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2" name="Group 111"/>
          <p:cNvGrpSpPr/>
          <p:nvPr/>
        </p:nvGrpSpPr>
        <p:grpSpPr>
          <a:xfrm>
            <a:off x="1869180" y="2820812"/>
            <a:ext cx="681798" cy="2019657"/>
            <a:chOff x="1869180" y="2873977"/>
            <a:chExt cx="681798" cy="2019657"/>
          </a:xfrm>
          <a:solidFill>
            <a:srgbClr val="FF0000"/>
          </a:solidFill>
        </p:grpSpPr>
        <p:sp>
          <p:nvSpPr>
            <p:cNvPr id="110" name="Multiply 109"/>
            <p:cNvSpPr/>
            <p:nvPr/>
          </p:nvSpPr>
          <p:spPr>
            <a:xfrm>
              <a:off x="1869937" y="4359543"/>
              <a:ext cx="681041" cy="534091"/>
            </a:xfrm>
            <a:prstGeom prst="mathMultiply">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Multiply 110"/>
            <p:cNvSpPr/>
            <p:nvPr/>
          </p:nvSpPr>
          <p:spPr>
            <a:xfrm>
              <a:off x="1869180" y="2873977"/>
              <a:ext cx="681041" cy="534091"/>
            </a:xfrm>
            <a:prstGeom prst="mathMultiply">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Rounded Rectangle 125"/>
          <p:cNvSpPr/>
          <p:nvPr/>
        </p:nvSpPr>
        <p:spPr>
          <a:xfrm>
            <a:off x="3338364" y="1552353"/>
            <a:ext cx="5610644" cy="157925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u="sng" dirty="0" smtClean="0"/>
              <a:t>Challenges with this workflow</a:t>
            </a:r>
          </a:p>
          <a:p>
            <a:pPr algn="ctr"/>
            <a:endParaRPr lang="en-US" sz="1600" dirty="0"/>
          </a:p>
          <a:p>
            <a:pPr algn="ctr"/>
            <a:r>
              <a:rPr lang="en-US" sz="1600" dirty="0" smtClean="0"/>
              <a:t>How do you identify the “terrain” of violations to explore?</a:t>
            </a:r>
          </a:p>
          <a:p>
            <a:pPr algn="ctr"/>
            <a:r>
              <a:rPr lang="en-US" sz="1600" dirty="0" smtClean="0"/>
              <a:t>How do you explore that terrain consistently and completely?</a:t>
            </a:r>
          </a:p>
          <a:p>
            <a:pPr algn="ctr"/>
            <a:r>
              <a:rPr lang="en-US" sz="1600" dirty="0" smtClean="0"/>
              <a:t>How do you deal with and convey unknowns?</a:t>
            </a:r>
          </a:p>
          <a:p>
            <a:pPr algn="ctr"/>
            <a:r>
              <a:rPr lang="en-US" sz="1600" dirty="0" smtClean="0"/>
              <a:t>How can you do this without requiring exploitation expertise?</a:t>
            </a:r>
            <a:endParaRPr lang="en-US" sz="1600" dirty="0"/>
          </a:p>
        </p:txBody>
      </p:sp>
      <p:sp>
        <p:nvSpPr>
          <p:cNvPr id="127" name="Rectangle 126"/>
          <p:cNvSpPr/>
          <p:nvPr/>
        </p:nvSpPr>
        <p:spPr>
          <a:xfrm>
            <a:off x="9108847" y="1441123"/>
            <a:ext cx="2768836" cy="954107"/>
          </a:xfrm>
          <a:prstGeom prst="rect">
            <a:avLst/>
          </a:prstGeom>
        </p:spPr>
        <p:txBody>
          <a:bodyPr wrap="none">
            <a:spAutoFit/>
          </a:bodyPr>
          <a:lstStyle/>
          <a:p>
            <a:pPr algn="ctr"/>
            <a:r>
              <a:rPr lang="en-US" sz="1400" dirty="0" smtClean="0">
                <a:solidFill>
                  <a:srgbClr val="FFFF66"/>
                </a:solidFill>
              </a:rPr>
              <a:t>A constant is written to freed </a:t>
            </a:r>
            <a:r>
              <a:rPr lang="en-US" sz="1400" dirty="0" err="1" smtClean="0">
                <a:solidFill>
                  <a:srgbClr val="FFFF66"/>
                </a:solidFill>
              </a:rPr>
              <a:t>mem</a:t>
            </a:r>
            <a:r>
              <a:rPr lang="en-US" sz="1400" dirty="0" smtClean="0">
                <a:solidFill>
                  <a:srgbClr val="FFFF66"/>
                </a:solidFill>
              </a:rPr>
              <a:t>,</a:t>
            </a:r>
          </a:p>
          <a:p>
            <a:pPr algn="ctr"/>
            <a:r>
              <a:rPr lang="en-US" sz="1400" dirty="0" smtClean="0">
                <a:solidFill>
                  <a:srgbClr val="FFFF66"/>
                </a:solidFill>
              </a:rPr>
              <a:t>but the subsequent violations</a:t>
            </a:r>
          </a:p>
          <a:p>
            <a:pPr algn="ctr"/>
            <a:r>
              <a:rPr lang="en-US" sz="1400" dirty="0" smtClean="0">
                <a:solidFill>
                  <a:srgbClr val="FFFF66"/>
                </a:solidFill>
              </a:rPr>
              <a:t>are unknown as they depend on</a:t>
            </a:r>
          </a:p>
          <a:p>
            <a:pPr algn="ctr"/>
            <a:r>
              <a:rPr lang="en-US" sz="1400" dirty="0" smtClean="0">
                <a:solidFill>
                  <a:srgbClr val="FFFF66"/>
                </a:solidFill>
              </a:rPr>
              <a:t>what is corrupted by the write.</a:t>
            </a:r>
            <a:endParaRPr lang="en-US" dirty="0"/>
          </a:p>
        </p:txBody>
      </p:sp>
      <p:sp>
        <p:nvSpPr>
          <p:cNvPr id="128" name="Rectangle 127"/>
          <p:cNvSpPr/>
          <p:nvPr/>
        </p:nvSpPr>
        <p:spPr>
          <a:xfrm>
            <a:off x="196493" y="1441123"/>
            <a:ext cx="2918811" cy="954107"/>
          </a:xfrm>
          <a:prstGeom prst="rect">
            <a:avLst/>
          </a:prstGeom>
        </p:spPr>
        <p:txBody>
          <a:bodyPr wrap="none">
            <a:spAutoFit/>
          </a:bodyPr>
          <a:lstStyle/>
          <a:p>
            <a:pPr algn="ctr"/>
            <a:r>
              <a:rPr lang="en-US" sz="1400" dirty="0" smtClean="0">
                <a:solidFill>
                  <a:srgbClr val="FFFF66"/>
                </a:solidFill>
              </a:rPr>
              <a:t>An uninitialized function </a:t>
            </a:r>
            <a:r>
              <a:rPr lang="en-US" sz="1400" dirty="0" err="1" smtClean="0">
                <a:solidFill>
                  <a:srgbClr val="FFFF66"/>
                </a:solidFill>
              </a:rPr>
              <a:t>ptr</a:t>
            </a:r>
            <a:r>
              <a:rPr lang="en-US" sz="1400" dirty="0" smtClean="0">
                <a:solidFill>
                  <a:srgbClr val="FFFF66"/>
                </a:solidFill>
              </a:rPr>
              <a:t> is read</a:t>
            </a:r>
          </a:p>
          <a:p>
            <a:pPr algn="ctr"/>
            <a:r>
              <a:rPr lang="en-US" sz="1400" dirty="0">
                <a:solidFill>
                  <a:srgbClr val="FFFF66"/>
                </a:solidFill>
              </a:rPr>
              <a:t>f</a:t>
            </a:r>
            <a:r>
              <a:rPr lang="en-US" sz="1400" dirty="0" smtClean="0">
                <a:solidFill>
                  <a:srgbClr val="FFFF66"/>
                </a:solidFill>
              </a:rPr>
              <a:t>rom the freed object leading to an </a:t>
            </a:r>
          </a:p>
          <a:p>
            <a:pPr algn="ctr"/>
            <a:r>
              <a:rPr lang="en-US" sz="1400" dirty="0" smtClean="0">
                <a:solidFill>
                  <a:srgbClr val="FFFF66"/>
                </a:solidFill>
              </a:rPr>
              <a:t>execute violation.  The read does not </a:t>
            </a:r>
          </a:p>
          <a:p>
            <a:pPr algn="ctr"/>
            <a:r>
              <a:rPr lang="en-US" sz="1400" dirty="0" smtClean="0">
                <a:solidFill>
                  <a:srgbClr val="FFFF66"/>
                </a:solidFill>
              </a:rPr>
              <a:t>lead to a subsequent read or write.</a:t>
            </a:r>
          </a:p>
        </p:txBody>
      </p:sp>
    </p:spTree>
    <p:extLst>
      <p:ext uri="{BB962C8B-B14F-4D97-AF65-F5344CB8AC3E}">
        <p14:creationId xmlns:p14="http://schemas.microsoft.com/office/powerpoint/2010/main" val="350044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5"/>
                                        </p:tgtEl>
                                        <p:attrNameLst>
                                          <p:attrName>style.visibility</p:attrName>
                                        </p:attrNameLst>
                                      </p:cBhvr>
                                      <p:to>
                                        <p:strVal val="visible"/>
                                      </p:to>
                                    </p:set>
                                    <p:animEffect transition="in" filter="fade">
                                      <p:cBhvr>
                                        <p:cTn id="28" dur="500"/>
                                        <p:tgtEl>
                                          <p:spTgt spid="1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4"/>
                                        </p:tgtEl>
                                        <p:attrNameLst>
                                          <p:attrName>style.visibility</p:attrName>
                                        </p:attrNameLst>
                                      </p:cBhvr>
                                      <p:to>
                                        <p:strVal val="visible"/>
                                      </p:to>
                                    </p:set>
                                    <p:animEffect transition="in" filter="fade">
                                      <p:cBhvr>
                                        <p:cTn id="33" dur="500"/>
                                        <p:tgtEl>
                                          <p:spTgt spid="114"/>
                                        </p:tgtEl>
                                      </p:cBhvr>
                                    </p:animEffect>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0"/>
                                          </p:stCondLst>
                                        </p:cTn>
                                        <p:tgtEl>
                                          <p:spTgt spid="10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ipe(right)">
                                      <p:cBhvr>
                                        <p:cTn id="41" dur="500"/>
                                        <p:tgtEl>
                                          <p:spTgt spid="74"/>
                                        </p:tgtEl>
                                      </p:cBhvr>
                                    </p:animEffect>
                                  </p:childTnLst>
                                </p:cTn>
                              </p:par>
                            </p:childTnLst>
                          </p:cTn>
                        </p:par>
                        <p:par>
                          <p:cTn id="42" fill="hold">
                            <p:stCondLst>
                              <p:cond delay="500"/>
                            </p:stCondLst>
                            <p:childTnLst>
                              <p:par>
                                <p:cTn id="43" presetID="10" presetClass="entr" presetSubtype="0" fill="hold" nodeType="after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fade">
                                      <p:cBhvr>
                                        <p:cTn id="45" dur="500"/>
                                        <p:tgtEl>
                                          <p:spTgt spid="77"/>
                                        </p:tgtEl>
                                      </p:cBhvr>
                                    </p:animEffect>
                                  </p:childTnLst>
                                </p:cTn>
                              </p:par>
                            </p:childTnLst>
                          </p:cTn>
                        </p:par>
                        <p:par>
                          <p:cTn id="46" fill="hold">
                            <p:stCondLst>
                              <p:cond delay="1000"/>
                            </p:stCondLst>
                            <p:childTnLst>
                              <p:par>
                                <p:cTn id="47" presetID="1" presetClass="entr" presetSubtype="0" fill="hold" nodeType="afterEffect">
                                  <p:stCondLst>
                                    <p:cond delay="0"/>
                                  </p:stCondLst>
                                  <p:childTnLst>
                                    <p:set>
                                      <p:cBhvr>
                                        <p:cTn id="48" dur="1" fill="hold">
                                          <p:stCondLst>
                                            <p:cond delay="0"/>
                                          </p:stCondLst>
                                        </p:cTn>
                                        <p:tgtEl>
                                          <p:spTgt spid="112"/>
                                        </p:tgtEl>
                                        <p:attrNameLst>
                                          <p:attrName>style.visibility</p:attrName>
                                        </p:attrNameLst>
                                      </p:cBhvr>
                                      <p:to>
                                        <p:strVal val="visible"/>
                                      </p:to>
                                    </p:se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28"/>
                                        </p:tgtEl>
                                        <p:attrNameLst>
                                          <p:attrName>style.visibility</p:attrName>
                                        </p:attrNameLst>
                                      </p:cBhvr>
                                      <p:to>
                                        <p:strVal val="visible"/>
                                      </p:to>
                                    </p:set>
                                    <p:animEffect transition="in" filter="fade">
                                      <p:cBhvr>
                                        <p:cTn id="52" dur="500"/>
                                        <p:tgtEl>
                                          <p:spTgt spid="1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3"/>
                                        </p:tgtEl>
                                        <p:attrNameLst>
                                          <p:attrName>style.visibility</p:attrName>
                                        </p:attrNameLst>
                                      </p:cBhvr>
                                      <p:to>
                                        <p:strVal val="visible"/>
                                      </p:to>
                                    </p:set>
                                    <p:animEffect transition="in" filter="fade">
                                      <p:cBhvr>
                                        <p:cTn id="57" dur="500"/>
                                        <p:tgtEl>
                                          <p:spTgt spid="113"/>
                                        </p:tgtEl>
                                      </p:cBhvr>
                                    </p:animEffect>
                                  </p:childTnLst>
                                </p:cTn>
                              </p:par>
                            </p:childTnLst>
                          </p:cTn>
                        </p:par>
                        <p:par>
                          <p:cTn id="58" fill="hold">
                            <p:stCondLst>
                              <p:cond delay="500"/>
                            </p:stCondLst>
                            <p:childTnLst>
                              <p:par>
                                <p:cTn id="59" presetID="1" presetClass="entr" presetSubtype="0" fill="hold" nodeType="afterEffect">
                                  <p:stCondLst>
                                    <p:cond delay="0"/>
                                  </p:stCondLst>
                                  <p:childTnLst>
                                    <p:set>
                                      <p:cBhvr>
                                        <p:cTn id="60" dur="1" fill="hold">
                                          <p:stCondLst>
                                            <p:cond delay="0"/>
                                          </p:stCondLst>
                                        </p:cTn>
                                        <p:tgtEl>
                                          <p:spTgt spid="10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wipe(left)">
                                      <p:cBhvr>
                                        <p:cTn id="65" dur="500"/>
                                        <p:tgtEl>
                                          <p:spTgt spid="75"/>
                                        </p:tgtEl>
                                      </p:cBhvr>
                                    </p:animEffect>
                                  </p:childTnLst>
                                </p:cTn>
                              </p:par>
                            </p:childTnLst>
                          </p:cTn>
                        </p:par>
                        <p:par>
                          <p:cTn id="66" fill="hold">
                            <p:stCondLst>
                              <p:cond delay="500"/>
                            </p:stCondLst>
                            <p:childTnLst>
                              <p:par>
                                <p:cTn id="67" presetID="10" presetClass="entr" presetSubtype="0"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Effect transition="in" filter="fade">
                                      <p:cBhvr>
                                        <p:cTn id="69" dur="500"/>
                                        <p:tgtEl>
                                          <p:spTgt spid="76"/>
                                        </p:tgtEl>
                                      </p:cBhvr>
                                    </p:animEffect>
                                  </p:childTnLst>
                                </p:cTn>
                              </p:par>
                            </p:childTnLst>
                          </p:cTn>
                        </p:par>
                        <p:par>
                          <p:cTn id="70" fill="hold">
                            <p:stCondLst>
                              <p:cond delay="1000"/>
                            </p:stCondLst>
                            <p:childTnLst>
                              <p:par>
                                <p:cTn id="71" presetID="22" presetClass="entr" presetSubtype="1" fill="hold" nodeType="after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wipe(up)">
                                      <p:cBhvr>
                                        <p:cTn id="73" dur="500"/>
                                        <p:tgtEl>
                                          <p:spTgt spid="78"/>
                                        </p:tgtEl>
                                      </p:cBhvr>
                                    </p:animEffect>
                                  </p:childTnLst>
                                </p:cTn>
                              </p:par>
                            </p:childTnLst>
                          </p:cTn>
                        </p:par>
                        <p:par>
                          <p:cTn id="74" fill="hold">
                            <p:stCondLst>
                              <p:cond delay="1500"/>
                            </p:stCondLst>
                            <p:childTnLst>
                              <p:par>
                                <p:cTn id="75" presetID="10" presetClass="entr" presetSubtype="0" fill="hold" nodeType="afterEffect">
                                  <p:stCondLst>
                                    <p:cond delay="0"/>
                                  </p:stCondLst>
                                  <p:childTnLst>
                                    <p:set>
                                      <p:cBhvr>
                                        <p:cTn id="76" dur="1" fill="hold">
                                          <p:stCondLst>
                                            <p:cond delay="0"/>
                                          </p:stCondLst>
                                        </p:cTn>
                                        <p:tgtEl>
                                          <p:spTgt spid="85"/>
                                        </p:tgtEl>
                                        <p:attrNameLst>
                                          <p:attrName>style.visibility</p:attrName>
                                        </p:attrNameLst>
                                      </p:cBhvr>
                                      <p:to>
                                        <p:strVal val="visible"/>
                                      </p:to>
                                    </p:set>
                                    <p:animEffect transition="in" filter="fade">
                                      <p:cBhvr>
                                        <p:cTn id="77" dur="500"/>
                                        <p:tgtEl>
                                          <p:spTgt spid="85"/>
                                        </p:tgtEl>
                                      </p:cBhvr>
                                    </p:animEffect>
                                  </p:childTnLst>
                                </p:cTn>
                              </p:par>
                            </p:childTnLst>
                          </p:cTn>
                        </p:par>
                        <p:par>
                          <p:cTn id="78" fill="hold">
                            <p:stCondLst>
                              <p:cond delay="2000"/>
                            </p:stCondLst>
                            <p:childTnLst>
                              <p:par>
                                <p:cTn id="79" presetID="10" presetClass="entr" presetSubtype="0" fill="hold" grpId="0" nodeType="afterEffect">
                                  <p:stCondLst>
                                    <p:cond delay="0"/>
                                  </p:stCondLst>
                                  <p:childTnLst>
                                    <p:set>
                                      <p:cBhvr>
                                        <p:cTn id="80" dur="1" fill="hold">
                                          <p:stCondLst>
                                            <p:cond delay="0"/>
                                          </p:stCondLst>
                                        </p:cTn>
                                        <p:tgtEl>
                                          <p:spTgt spid="127"/>
                                        </p:tgtEl>
                                        <p:attrNameLst>
                                          <p:attrName>style.visibility</p:attrName>
                                        </p:attrNameLst>
                                      </p:cBhvr>
                                      <p:to>
                                        <p:strVal val="visible"/>
                                      </p:to>
                                    </p:set>
                                    <p:animEffect transition="in" filter="fade">
                                      <p:cBhvr>
                                        <p:cTn id="81" dur="500"/>
                                        <p:tgtEl>
                                          <p:spTgt spid="127"/>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26"/>
                                        </p:tgtEl>
                                        <p:attrNameLst>
                                          <p:attrName>style.visibility</p:attrName>
                                        </p:attrNameLst>
                                      </p:cBhvr>
                                      <p:to>
                                        <p:strVal val="visible"/>
                                      </p:to>
                                    </p:set>
                                    <p:animEffect transition="in" filter="fade">
                                      <p:cBhvr>
                                        <p:cTn id="86"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126" grpId="0" animBg="1"/>
      <p:bldP spid="127" grpId="0"/>
      <p:bldP spid="1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fontScale="90000"/>
          </a:bodyPr>
          <a:lstStyle/>
          <a:p>
            <a:r>
              <a:rPr lang="en-US" dirty="0" err="1" smtClean="0"/>
              <a:t>VEXClass</a:t>
            </a:r>
            <a:r>
              <a:rPr lang="en-US" dirty="0" smtClean="0"/>
              <a:t>: a vulnerability classification assistant</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16</a:t>
            </a:fld>
            <a:endParaRPr lang="en-US"/>
          </a:p>
        </p:txBody>
      </p:sp>
      <p:sp>
        <p:nvSpPr>
          <p:cNvPr id="5" name="Rectangle 4"/>
          <p:cNvSpPr/>
          <p:nvPr/>
        </p:nvSpPr>
        <p:spPr>
          <a:xfrm>
            <a:off x="869763" y="1571816"/>
            <a:ext cx="10452478" cy="369332"/>
          </a:xfrm>
          <a:prstGeom prst="rect">
            <a:avLst/>
          </a:prstGeom>
        </p:spPr>
        <p:txBody>
          <a:bodyPr wrap="none">
            <a:spAutoFit/>
          </a:bodyPr>
          <a:lstStyle/>
          <a:p>
            <a:pPr algn="ctr"/>
            <a:r>
              <a:rPr lang="en-US" dirty="0" err="1" smtClean="0">
                <a:solidFill>
                  <a:srgbClr val="FFFF66"/>
                </a:solidFill>
              </a:rPr>
              <a:t>VEXClass</a:t>
            </a:r>
            <a:r>
              <a:rPr lang="en-US" dirty="0" smtClean="0">
                <a:solidFill>
                  <a:srgbClr val="FFFF66"/>
                </a:solidFill>
              </a:rPr>
              <a:t> is a proof of concept tool that adds more structure to the vulnerability triage &amp; classification process </a:t>
            </a:r>
            <a:endParaRPr lang="en-US" dirty="0"/>
          </a:p>
        </p:txBody>
      </p:sp>
      <p:sp>
        <p:nvSpPr>
          <p:cNvPr id="3" name="Rounded Rectangle 2"/>
          <p:cNvSpPr/>
          <p:nvPr/>
        </p:nvSpPr>
        <p:spPr>
          <a:xfrm>
            <a:off x="8077200" y="2194560"/>
            <a:ext cx="3276600" cy="150876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Facilitates more precise exploitability analysis</a:t>
            </a:r>
            <a:endParaRPr lang="en-US" sz="2400" dirty="0"/>
          </a:p>
        </p:txBody>
      </p:sp>
      <p:sp>
        <p:nvSpPr>
          <p:cNvPr id="7" name="Rounded Rectangle 6"/>
          <p:cNvSpPr/>
          <p:nvPr/>
        </p:nvSpPr>
        <p:spPr>
          <a:xfrm>
            <a:off x="838200" y="2194560"/>
            <a:ext cx="3276600" cy="150876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Enables uniform and consistent classification</a:t>
            </a:r>
            <a:endParaRPr lang="en-US" sz="2400" dirty="0"/>
          </a:p>
        </p:txBody>
      </p:sp>
      <p:sp>
        <p:nvSpPr>
          <p:cNvPr id="8" name="Rounded Rectangle 7"/>
          <p:cNvSpPr/>
          <p:nvPr/>
        </p:nvSpPr>
        <p:spPr>
          <a:xfrm>
            <a:off x="4457700" y="2194560"/>
            <a:ext cx="3276600" cy="150876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Provides a map of the terrain to explore</a:t>
            </a:r>
            <a:endParaRPr lang="en-US" sz="2400" dirty="0"/>
          </a:p>
        </p:txBody>
      </p:sp>
      <p:sp>
        <p:nvSpPr>
          <p:cNvPr id="9" name="Rounded Rectangle 8"/>
          <p:cNvSpPr/>
          <p:nvPr/>
        </p:nvSpPr>
        <p:spPr>
          <a:xfrm>
            <a:off x="838200" y="3849624"/>
            <a:ext cx="3276600" cy="23329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smtClean="0"/>
              <a:t>Well-defined model for flaw and violation invariants</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Supports expression of “known” unknowns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Classification output is normalized &amp; easily reviewed</a:t>
            </a:r>
            <a:endParaRPr lang="en-US" sz="1600" dirty="0"/>
          </a:p>
        </p:txBody>
      </p:sp>
      <p:sp>
        <p:nvSpPr>
          <p:cNvPr id="11" name="Rounded Rectangle 10"/>
          <p:cNvSpPr/>
          <p:nvPr/>
        </p:nvSpPr>
        <p:spPr>
          <a:xfrm>
            <a:off x="4457700" y="3849624"/>
            <a:ext cx="3276600" cy="23329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smtClean="0"/>
              <a:t>Can be used as a “checklist” for the triage process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Helps ensure that all possibilities are considered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Analysts do not need state-of-the-art exploitation expertise</a:t>
            </a:r>
            <a:endParaRPr lang="en-US" sz="1600" dirty="0"/>
          </a:p>
        </p:txBody>
      </p:sp>
      <p:sp>
        <p:nvSpPr>
          <p:cNvPr id="12" name="Rounded Rectangle 11"/>
          <p:cNvSpPr/>
          <p:nvPr/>
        </p:nvSpPr>
        <p:spPr>
          <a:xfrm>
            <a:off x="8077200" y="3849624"/>
            <a:ext cx="3276600" cy="23329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smtClean="0"/>
              <a:t>Classification output is used as input for exploitability analysis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Separates classification process from exploitability assessment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Advances in exploitation do not require re-classification</a:t>
            </a:r>
            <a:endParaRPr lang="en-US" sz="1600" dirty="0"/>
          </a:p>
        </p:txBody>
      </p:sp>
    </p:spTree>
    <p:extLst>
      <p:ext uri="{BB962C8B-B14F-4D97-AF65-F5344CB8AC3E}">
        <p14:creationId xmlns:p14="http://schemas.microsoft.com/office/powerpoint/2010/main" val="236266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500"/>
                            </p:stCondLst>
                            <p:childTnLst>
                              <p:par>
                                <p:cTn id="29" presetID="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71550" y="142875"/>
            <a:ext cx="10248900" cy="6572250"/>
          </a:xfrm>
          <a:prstGeom prst="rect">
            <a:avLst/>
          </a:prstGeom>
        </p:spPr>
      </p:pic>
      <p:sp>
        <p:nvSpPr>
          <p:cNvPr id="8" name="Rounded Rectangular Callout 7"/>
          <p:cNvSpPr/>
          <p:nvPr/>
        </p:nvSpPr>
        <p:spPr>
          <a:xfrm>
            <a:off x="574158" y="4800600"/>
            <a:ext cx="2923954" cy="1440712"/>
          </a:xfrm>
          <a:prstGeom prst="wedgeRoundRectCallout">
            <a:avLst>
              <a:gd name="adj1" fmla="val -6263"/>
              <a:gd name="adj2" fmla="val -68028"/>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Describe the invariants of the flaw</a:t>
            </a:r>
            <a:endParaRPr lang="en-US" dirty="0"/>
          </a:p>
        </p:txBody>
      </p:sp>
      <p:sp>
        <p:nvSpPr>
          <p:cNvPr id="9" name="Rounded Rectangular Callout 8"/>
          <p:cNvSpPr/>
          <p:nvPr/>
        </p:nvSpPr>
        <p:spPr>
          <a:xfrm>
            <a:off x="4435327" y="4574658"/>
            <a:ext cx="2923954" cy="1440712"/>
          </a:xfrm>
          <a:prstGeom prst="wedgeRoundRectCallout">
            <a:avLst>
              <a:gd name="adj1" fmla="val -27354"/>
              <a:gd name="adj2" fmla="val -9681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Define the violations that are confirmed possible, may be possible, or are not possible</a:t>
            </a:r>
            <a:endParaRPr lang="en-US" dirty="0"/>
          </a:p>
        </p:txBody>
      </p:sp>
      <p:sp>
        <p:nvSpPr>
          <p:cNvPr id="10" name="Rounded Rectangular Callout 9"/>
          <p:cNvSpPr/>
          <p:nvPr/>
        </p:nvSpPr>
        <p:spPr>
          <a:xfrm>
            <a:off x="8053941" y="1201479"/>
            <a:ext cx="2923954" cy="2211572"/>
          </a:xfrm>
          <a:prstGeom prst="wedgeRoundRectCallout">
            <a:avLst>
              <a:gd name="adj1" fmla="val -29172"/>
              <a:gd name="adj2" fmla="val 61124"/>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Describe the invariants of each violation to inform the exploitability analysis</a:t>
            </a:r>
          </a:p>
          <a:p>
            <a:pPr algn="ctr"/>
            <a:endParaRPr lang="en-US" dirty="0" smtClean="0"/>
          </a:p>
          <a:p>
            <a:pPr algn="ctr"/>
            <a:r>
              <a:rPr lang="en-US" dirty="0" smtClean="0"/>
              <a:t>It is not a requirement to specify all properties</a:t>
            </a:r>
            <a:endParaRPr lang="en-US" dirty="0"/>
          </a:p>
        </p:txBody>
      </p:sp>
    </p:spTree>
    <p:extLst>
      <p:ext uri="{BB962C8B-B14F-4D97-AF65-F5344CB8AC3E}">
        <p14:creationId xmlns:p14="http://schemas.microsoft.com/office/powerpoint/2010/main" val="342462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36"/>
            <a:ext cx="10515600" cy="1325563"/>
          </a:xfrm>
        </p:spPr>
        <p:txBody>
          <a:bodyPr/>
          <a:lstStyle/>
          <a:p>
            <a:r>
              <a:rPr lang="en-US" dirty="0" smtClean="0"/>
              <a:t>Example output</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18</a:t>
            </a:fld>
            <a:endParaRPr lang="en-US"/>
          </a:p>
        </p:txBody>
      </p:sp>
      <p:sp>
        <p:nvSpPr>
          <p:cNvPr id="10" name="Rounded Rectangle 9"/>
          <p:cNvSpPr/>
          <p:nvPr/>
        </p:nvSpPr>
        <p:spPr>
          <a:xfrm>
            <a:off x="7701072" y="2597665"/>
            <a:ext cx="3062177" cy="251991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Normalized classification output enables information sharing and exploitability analysis </a:t>
            </a:r>
          </a:p>
          <a:p>
            <a:pPr algn="ctr"/>
            <a:endParaRPr lang="en-US" dirty="0"/>
          </a:p>
          <a:p>
            <a:pPr algn="ctr"/>
            <a:r>
              <a:rPr lang="en-US" dirty="0" smtClean="0"/>
              <a:t>(without giving away specific details of the issue)</a:t>
            </a:r>
            <a:endParaRPr lang="en-US" dirty="0"/>
          </a:p>
        </p:txBody>
      </p:sp>
      <p:pic>
        <p:nvPicPr>
          <p:cNvPr id="3" name="Picture 2"/>
          <p:cNvPicPr>
            <a:picLocks noChangeAspect="1"/>
          </p:cNvPicPr>
          <p:nvPr/>
        </p:nvPicPr>
        <p:blipFill>
          <a:blip r:embed="rId2"/>
          <a:stretch>
            <a:fillRect/>
          </a:stretch>
        </p:blipFill>
        <p:spPr>
          <a:xfrm>
            <a:off x="1200150" y="1176337"/>
            <a:ext cx="5810250" cy="5362575"/>
          </a:xfrm>
          <a:prstGeom prst="rect">
            <a:avLst/>
          </a:prstGeom>
        </p:spPr>
      </p:pic>
    </p:spTree>
    <p:extLst>
      <p:ext uri="{BB962C8B-B14F-4D97-AF65-F5344CB8AC3E}">
        <p14:creationId xmlns:p14="http://schemas.microsoft.com/office/powerpoint/2010/main" val="2022080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835E6C3-811C-4266-9949-3DBBF9598B1D}" type="slidenum">
              <a:rPr lang="en-US" smtClean="0"/>
              <a:t>19</a:t>
            </a:fld>
            <a:endParaRPr lang="en-US"/>
          </a:p>
        </p:txBody>
      </p:sp>
      <p:sp>
        <p:nvSpPr>
          <p:cNvPr id="7" name="Rectangle 6"/>
          <p:cNvSpPr/>
          <p:nvPr/>
        </p:nvSpPr>
        <p:spPr>
          <a:xfrm>
            <a:off x="3605061" y="2921169"/>
            <a:ext cx="4981878" cy="1015663"/>
          </a:xfrm>
          <a:prstGeom prst="rect">
            <a:avLst/>
          </a:prstGeom>
        </p:spPr>
        <p:txBody>
          <a:bodyPr wrap="none">
            <a:spAutoFit/>
          </a:bodyPr>
          <a:lstStyle/>
          <a:p>
            <a:pPr algn="ctr"/>
            <a:r>
              <a:rPr lang="en-US" sz="6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VEXClass</a:t>
            </a: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Demo</a:t>
            </a:r>
            <a:endParaRPr lang="en-US" sz="6000" dirty="0"/>
          </a:p>
        </p:txBody>
      </p:sp>
    </p:spTree>
    <p:extLst>
      <p:ext uri="{BB962C8B-B14F-4D97-AF65-F5344CB8AC3E}">
        <p14:creationId xmlns:p14="http://schemas.microsoft.com/office/powerpoint/2010/main" val="2521682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835E6C3-811C-4266-9949-3DBBF9598B1D}" type="slidenum">
              <a:rPr lang="en-US" smtClean="0"/>
              <a:t>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404651117"/>
              </p:ext>
            </p:extLst>
          </p:nvPr>
        </p:nvGraphicFramePr>
        <p:xfrm>
          <a:off x="2457450" y="2589632"/>
          <a:ext cx="8896350" cy="3655817"/>
        </p:xfrm>
        <a:graphic>
          <a:graphicData uri="http://schemas.openxmlformats.org/drawingml/2006/table">
            <a:tbl>
              <a:tblPr bandRow="1">
                <a:tableStyleId>{5C22544A-7EE6-4342-B048-85BDC9FD1C3A}</a:tableStyleId>
              </a:tblPr>
              <a:tblGrid>
                <a:gridCol w="4573280"/>
                <a:gridCol w="4323070"/>
              </a:tblGrid>
              <a:tr h="729737">
                <a:tc>
                  <a:txBody>
                    <a:bodyPr/>
                    <a:lstStyle/>
                    <a:p>
                      <a:pPr algn="ctr"/>
                      <a:r>
                        <a:rPr lang="en-US" dirty="0" smtClean="0"/>
                        <a:t>Automated/semi-automated</a:t>
                      </a:r>
                      <a:r>
                        <a:rPr lang="en-US" baseline="0" dirty="0" smtClean="0"/>
                        <a:t> exploit generation [</a:t>
                      </a:r>
                      <a:r>
                        <a:rPr lang="en-US" baseline="0" dirty="0" smtClean="0">
                          <a:hlinkClick r:id="rId2" action="ppaction://hlinksldjump"/>
                        </a:rPr>
                        <a:t>1,2,3</a:t>
                      </a:r>
                      <a:r>
                        <a:rPr lang="en-US" baseline="0" dirty="0" smtClean="0"/>
                        <a:t>,</a:t>
                      </a:r>
                      <a:r>
                        <a:rPr lang="en-US" baseline="0" dirty="0" smtClean="0">
                          <a:hlinkClick r:id="rId3" action="ppaction://hlinksldjump"/>
                        </a:rPr>
                        <a:t>16</a:t>
                      </a:r>
                      <a:r>
                        <a:rPr lang="en-US" baseline="0" dirty="0" smtClean="0"/>
                        <a:t>]</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Thanassis</a:t>
                      </a:r>
                      <a:r>
                        <a:rPr lang="en-US" dirty="0" smtClean="0"/>
                        <a:t> Avgerinos, David </a:t>
                      </a:r>
                      <a:r>
                        <a:rPr lang="en-US" dirty="0" err="1" smtClean="0"/>
                        <a:t>Brumley</a:t>
                      </a:r>
                      <a:r>
                        <a:rPr lang="en-US" dirty="0" smtClean="0"/>
                        <a:t>, Sean </a:t>
                      </a:r>
                      <a:r>
                        <a:rPr lang="en-US" dirty="0" err="1" smtClean="0"/>
                        <a:t>Heelan</a:t>
                      </a:r>
                      <a:r>
                        <a:rPr lang="en-US" dirty="0" smtClean="0"/>
                        <a:t>, Edward</a:t>
                      </a:r>
                      <a:r>
                        <a:rPr lang="en-US" baseline="0" dirty="0" smtClean="0"/>
                        <a:t> Schwartz </a:t>
                      </a:r>
                      <a:endParaRPr lang="en-US" dirty="0"/>
                    </a:p>
                  </a:txBody>
                  <a:tcPr anchor="ctr"/>
                </a:tc>
              </a:tr>
              <a:tr h="729737">
                <a:tc>
                  <a:txBody>
                    <a:bodyPr/>
                    <a:lstStyle/>
                    <a:p>
                      <a:pPr algn="ctr"/>
                      <a:r>
                        <a:rPr lang="en-US" dirty="0" smtClean="0"/>
                        <a:t>Memory safety classification &amp; abstract models</a:t>
                      </a:r>
                      <a:r>
                        <a:rPr lang="en-US" baseline="0" dirty="0" smtClean="0"/>
                        <a:t> for exploitation [</a:t>
                      </a:r>
                      <a:r>
                        <a:rPr lang="en-US" baseline="0" dirty="0" smtClean="0">
                          <a:hlinkClick r:id="rId2" action="ppaction://hlinksldjump"/>
                        </a:rPr>
                        <a:t>9,10,11,12,13</a:t>
                      </a:r>
                      <a:r>
                        <a:rPr lang="en-US" baseline="0" dirty="0" smtClean="0"/>
                        <a:t>]</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Patroklos</a:t>
                      </a:r>
                      <a:r>
                        <a:rPr lang="en-US" dirty="0" smtClean="0"/>
                        <a:t> </a:t>
                      </a:r>
                      <a:r>
                        <a:rPr lang="en-US" dirty="0" err="1" smtClean="0"/>
                        <a:t>Argyroudis</a:t>
                      </a:r>
                      <a:r>
                        <a:rPr lang="en-US" dirty="0" smtClean="0"/>
                        <a:t>, Sandeep </a:t>
                      </a:r>
                      <a:r>
                        <a:rPr lang="en-US" dirty="0" err="1" smtClean="0"/>
                        <a:t>Bhatkar</a:t>
                      </a:r>
                      <a:r>
                        <a:rPr lang="en-US" dirty="0" smtClean="0"/>
                        <a:t>, </a:t>
                      </a:r>
                      <a:r>
                        <a:rPr lang="en-US" dirty="0" err="1" smtClean="0"/>
                        <a:t>Eep</a:t>
                      </a:r>
                      <a:r>
                        <a:rPr lang="en-US" dirty="0" smtClean="0"/>
                        <a:t> </a:t>
                      </a:r>
                      <a:r>
                        <a:rPr lang="en-US" dirty="0" err="1" smtClean="0"/>
                        <a:t>Bhatkar</a:t>
                      </a:r>
                      <a:r>
                        <a:rPr lang="en-US" dirty="0" smtClean="0"/>
                        <a:t>, Sergey </a:t>
                      </a:r>
                      <a:r>
                        <a:rPr lang="en-US" dirty="0" err="1" smtClean="0"/>
                        <a:t>Bratus</a:t>
                      </a:r>
                      <a:r>
                        <a:rPr lang="en-US" dirty="0" smtClean="0"/>
                        <a:t>, Daniel C. </a:t>
                      </a:r>
                      <a:r>
                        <a:rPr lang="en-US" dirty="0" err="1" smtClean="0"/>
                        <a:t>Duvarney</a:t>
                      </a:r>
                      <a:r>
                        <a:rPr lang="en-US" dirty="0" smtClean="0"/>
                        <a:t>, </a:t>
                      </a:r>
                      <a:r>
                        <a:rPr lang="en-US" dirty="0" err="1" smtClean="0"/>
                        <a:t>Halvar</a:t>
                      </a:r>
                      <a:r>
                        <a:rPr lang="en-US" dirty="0" smtClean="0"/>
                        <a:t> Flake, Michael E. </a:t>
                      </a:r>
                      <a:r>
                        <a:rPr lang="en-US" dirty="0" err="1" smtClean="0"/>
                        <a:t>Locasto</a:t>
                      </a:r>
                      <a:r>
                        <a:rPr lang="en-US" dirty="0" smtClean="0"/>
                        <a:t>, Chariton </a:t>
                      </a:r>
                      <a:r>
                        <a:rPr lang="en-US" dirty="0" err="1" smtClean="0"/>
                        <a:t>Karamitas</a:t>
                      </a:r>
                      <a:r>
                        <a:rPr lang="en-US" dirty="0" smtClean="0"/>
                        <a:t>, Meredith L. Patterson, Len </a:t>
                      </a:r>
                      <a:r>
                        <a:rPr lang="en-US" dirty="0" err="1" smtClean="0"/>
                        <a:t>Sassaman</a:t>
                      </a:r>
                      <a:r>
                        <a:rPr lang="en-US" dirty="0" smtClean="0"/>
                        <a:t>, R. </a:t>
                      </a:r>
                      <a:r>
                        <a:rPr lang="en-US" dirty="0" err="1" smtClean="0"/>
                        <a:t>Sekar</a:t>
                      </a:r>
                      <a:r>
                        <a:rPr lang="en-US" dirty="0" smtClean="0"/>
                        <a:t>, Anna </a:t>
                      </a:r>
                      <a:r>
                        <a:rPr lang="en-US" dirty="0" err="1" smtClean="0"/>
                        <a:t>Shubina</a:t>
                      </a:r>
                      <a:r>
                        <a:rPr lang="en-US" dirty="0" smtClean="0"/>
                        <a:t>, Ryan Smith,</a:t>
                      </a:r>
                      <a:r>
                        <a:rPr lang="en-US" baseline="0" dirty="0" smtClean="0"/>
                        <a:t> </a:t>
                      </a:r>
                      <a:r>
                        <a:rPr lang="en-US" dirty="0" smtClean="0"/>
                        <a:t>Chris </a:t>
                      </a:r>
                      <a:r>
                        <a:rPr lang="en-US" dirty="0" err="1" smtClean="0"/>
                        <a:t>Valasek</a:t>
                      </a:r>
                      <a:r>
                        <a:rPr lang="en-US" dirty="0" smtClean="0"/>
                        <a:t> </a:t>
                      </a:r>
                      <a:endParaRPr lang="en-US" dirty="0"/>
                    </a:p>
                  </a:txBody>
                  <a:tcPr anchor="ctr"/>
                </a:tc>
              </a:tr>
              <a:tr h="7297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Automated post-mortem</a:t>
                      </a:r>
                      <a:r>
                        <a:rPr lang="en-US" baseline="0" dirty="0" smtClean="0"/>
                        <a:t> analysis of exploitability [</a:t>
                      </a:r>
                      <a:r>
                        <a:rPr lang="en-US" baseline="0" dirty="0" smtClean="0">
                          <a:hlinkClick r:id="rId4" action="ppaction://hlinksldjump"/>
                        </a:rPr>
                        <a:t>4,15</a:t>
                      </a:r>
                      <a:r>
                        <a:rPr lang="en-US" baseline="0" dirty="0" smtClean="0"/>
                        <a:t>]</a:t>
                      </a:r>
                      <a:endParaRPr 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Adel Abouchaev, Richard van Eeden, Nitin</a:t>
                      </a:r>
                      <a:r>
                        <a:rPr lang="en-US" baseline="0" dirty="0" smtClean="0"/>
                        <a:t> Kumar Goel, </a:t>
                      </a:r>
                      <a:r>
                        <a:rPr lang="en-US" dirty="0" smtClean="0"/>
                        <a:t>Damian </a:t>
                      </a:r>
                      <a:r>
                        <a:rPr lang="en-US" dirty="0" err="1" smtClean="0"/>
                        <a:t>Hasse</a:t>
                      </a:r>
                      <a:r>
                        <a:rPr lang="en-US" dirty="0" smtClean="0"/>
                        <a:t>, Scott Lambert, Lars Opstad, Andy </a:t>
                      </a:r>
                      <a:r>
                        <a:rPr lang="en-US" dirty="0" err="1" smtClean="0"/>
                        <a:t>Renk</a:t>
                      </a:r>
                      <a:r>
                        <a:rPr lang="en-US" dirty="0" smtClean="0"/>
                        <a:t>, Jason Shirk,</a:t>
                      </a:r>
                      <a:r>
                        <a:rPr lang="en-US" baseline="0" dirty="0" smtClean="0"/>
                        <a:t> Dave Weinstein, Mark </a:t>
                      </a:r>
                      <a:r>
                        <a:rPr lang="en-US" baseline="0" dirty="0" err="1" smtClean="0"/>
                        <a:t>Wodrich</a:t>
                      </a:r>
                      <a:r>
                        <a:rPr lang="en-US" baseline="0" dirty="0" smtClean="0"/>
                        <a:t>, Greg Wroblewski</a:t>
                      </a:r>
                      <a:endParaRPr lang="en-US" dirty="0" smtClean="0"/>
                    </a:p>
                  </a:txBody>
                  <a:tcPr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05316100"/>
              </p:ext>
            </p:extLst>
          </p:nvPr>
        </p:nvGraphicFramePr>
        <p:xfrm>
          <a:off x="2457450" y="1135751"/>
          <a:ext cx="8896350" cy="729737"/>
        </p:xfrm>
        <a:graphic>
          <a:graphicData uri="http://schemas.openxmlformats.org/drawingml/2006/table">
            <a:tbl>
              <a:tblPr bandRow="1">
                <a:tableStyleId>{5C22544A-7EE6-4342-B048-85BDC9FD1C3A}</a:tableStyleId>
              </a:tblPr>
              <a:tblGrid>
                <a:gridCol w="4573280"/>
                <a:gridCol w="4323070"/>
              </a:tblGrid>
              <a:tr h="729737">
                <a:tc>
                  <a:txBody>
                    <a:bodyPr/>
                    <a:lstStyle/>
                    <a:p>
                      <a:pPr algn="ctr"/>
                      <a:r>
                        <a:rPr lang="en-US" dirty="0" smtClean="0"/>
                        <a:t>Richard</a:t>
                      </a:r>
                      <a:r>
                        <a:rPr lang="en-US" baseline="0" dirty="0" smtClean="0"/>
                        <a:t> Tuffin, Julien Vanegue</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their</a:t>
                      </a:r>
                      <a:r>
                        <a:rPr lang="en-US" baseline="0" dirty="0" smtClean="0"/>
                        <a:t> insights and collaboration on  classifying memory safety and exploitability</a:t>
                      </a:r>
                      <a:endParaRPr lang="en-US" dirty="0"/>
                    </a:p>
                  </a:txBody>
                  <a:tcPr anchor="ctr"/>
                </a:tc>
              </a:tr>
            </a:tbl>
          </a:graphicData>
        </a:graphic>
      </p:graphicFrame>
      <p:sp>
        <p:nvSpPr>
          <p:cNvPr id="10" name="Rectangle 9"/>
          <p:cNvSpPr/>
          <p:nvPr/>
        </p:nvSpPr>
        <p:spPr>
          <a:xfrm>
            <a:off x="403654" y="955589"/>
            <a:ext cx="2075935" cy="106268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Acknowledgements</a:t>
            </a:r>
            <a:endParaRPr lang="en-US" dirty="0"/>
          </a:p>
        </p:txBody>
      </p:sp>
      <p:sp>
        <p:nvSpPr>
          <p:cNvPr id="11" name="Rectangle 10"/>
          <p:cNvSpPr/>
          <p:nvPr/>
        </p:nvSpPr>
        <p:spPr>
          <a:xfrm>
            <a:off x="403654" y="2504303"/>
            <a:ext cx="2075935" cy="382235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Related work</a:t>
            </a:r>
            <a:endParaRPr lang="en-US" sz="2400" dirty="0"/>
          </a:p>
        </p:txBody>
      </p:sp>
    </p:spTree>
    <p:extLst>
      <p:ext uri="{BB962C8B-B14F-4D97-AF65-F5344CB8AC3E}">
        <p14:creationId xmlns:p14="http://schemas.microsoft.com/office/powerpoint/2010/main" val="917378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Measuring exploitability</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12"/>
          </p:nvPr>
        </p:nvSpPr>
        <p:spPr/>
        <p:txBody>
          <a:bodyPr/>
          <a:lstStyle/>
          <a:p>
            <a:fld id="{9835E6C3-811C-4266-9949-3DBBF9598B1D}" type="slidenum">
              <a:rPr lang="en-US" smtClean="0"/>
              <a:t>20</a:t>
            </a:fld>
            <a:endParaRPr lang="en-US"/>
          </a:p>
        </p:txBody>
      </p:sp>
    </p:spTree>
    <p:extLst>
      <p:ext uri="{BB962C8B-B14F-4D97-AF65-F5344CB8AC3E}">
        <p14:creationId xmlns:p14="http://schemas.microsoft.com/office/powerpoint/2010/main" val="3446421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Measuring exploitability via an abstract model</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21</a:t>
            </a:fld>
            <a:endParaRPr lang="en-US"/>
          </a:p>
        </p:txBody>
      </p:sp>
      <p:sp>
        <p:nvSpPr>
          <p:cNvPr id="7" name="Rectangle 6"/>
          <p:cNvSpPr/>
          <p:nvPr/>
        </p:nvSpPr>
        <p:spPr>
          <a:xfrm>
            <a:off x="1629859" y="1476075"/>
            <a:ext cx="8932318" cy="369332"/>
          </a:xfrm>
          <a:prstGeom prst="rect">
            <a:avLst/>
          </a:prstGeom>
        </p:spPr>
        <p:txBody>
          <a:bodyPr wrap="none">
            <a:spAutoFit/>
          </a:bodyPr>
          <a:lstStyle/>
          <a:p>
            <a:pPr algn="ctr"/>
            <a:r>
              <a:rPr lang="en-US" dirty="0" smtClean="0">
                <a:solidFill>
                  <a:srgbClr val="FFFF66"/>
                </a:solidFill>
              </a:rPr>
              <a:t>The invariants of a </a:t>
            </a:r>
            <a:r>
              <a:rPr lang="en-US" dirty="0">
                <a:solidFill>
                  <a:srgbClr val="FFFF66"/>
                </a:solidFill>
              </a:rPr>
              <a:t>violation </a:t>
            </a:r>
            <a:r>
              <a:rPr lang="en-US" dirty="0" smtClean="0">
                <a:solidFill>
                  <a:srgbClr val="FFFF66"/>
                </a:solidFill>
              </a:rPr>
              <a:t>form part of the initial state that is used to measure exploitability </a:t>
            </a:r>
            <a:endParaRPr lang="en-US" dirty="0"/>
          </a:p>
        </p:txBody>
      </p:sp>
      <p:grpSp>
        <p:nvGrpSpPr>
          <p:cNvPr id="45" name="Group 44"/>
          <p:cNvGrpSpPr/>
          <p:nvPr/>
        </p:nvGrpSpPr>
        <p:grpSpPr>
          <a:xfrm>
            <a:off x="372139" y="2031445"/>
            <a:ext cx="3019648" cy="3857699"/>
            <a:chOff x="372139" y="2060020"/>
            <a:chExt cx="3019648" cy="3857699"/>
          </a:xfrm>
        </p:grpSpPr>
        <p:sp>
          <p:nvSpPr>
            <p:cNvPr id="8" name="Rounded Rectangle 7"/>
            <p:cNvSpPr/>
            <p:nvPr/>
          </p:nvSpPr>
          <p:spPr>
            <a:xfrm>
              <a:off x="372139" y="2060020"/>
              <a:ext cx="3019648" cy="3857699"/>
            </a:xfrm>
            <a:prstGeom prst="roundRect">
              <a:avLst/>
            </a:prstGeom>
          </p:spPr>
          <p:style>
            <a:lnRef idx="0">
              <a:schemeClr val="accent1"/>
            </a:lnRef>
            <a:fillRef idx="3">
              <a:schemeClr val="accent1"/>
            </a:fillRef>
            <a:effectRef idx="3">
              <a:schemeClr val="accent1"/>
            </a:effectRef>
            <a:fontRef idx="minor">
              <a:schemeClr val="lt1"/>
            </a:fontRef>
          </p:style>
          <p:txBody>
            <a:bodyPr rtlCol="0" anchor="t"/>
            <a:lstStyle/>
            <a:p>
              <a:pPr algn="ctr"/>
              <a:r>
                <a:rPr lang="en-US" dirty="0" smtClean="0"/>
                <a:t>Initial State</a:t>
              </a:r>
              <a:endParaRPr lang="en-US" dirty="0"/>
            </a:p>
          </p:txBody>
        </p:sp>
        <p:sp>
          <p:nvSpPr>
            <p:cNvPr id="9" name="Flowchart: Document 8"/>
            <p:cNvSpPr/>
            <p:nvPr/>
          </p:nvSpPr>
          <p:spPr>
            <a:xfrm>
              <a:off x="588697" y="2746367"/>
              <a:ext cx="2615608" cy="850913"/>
            </a:xfrm>
            <a:prstGeom prst="flowChartDocumen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Violation invariants</a:t>
              </a:r>
              <a:endParaRPr lang="en-US" dirty="0"/>
            </a:p>
          </p:txBody>
        </p:sp>
        <p:sp>
          <p:nvSpPr>
            <p:cNvPr id="10" name="Flowchart: Document 9"/>
            <p:cNvSpPr/>
            <p:nvPr/>
          </p:nvSpPr>
          <p:spPr>
            <a:xfrm>
              <a:off x="588697" y="3765573"/>
              <a:ext cx="2615608" cy="850913"/>
            </a:xfrm>
            <a:prstGeom prst="flowChartDocumen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Environmental invariants</a:t>
              </a:r>
            </a:p>
            <a:p>
              <a:pPr algn="ctr"/>
              <a:r>
                <a:rPr lang="en-US" dirty="0" smtClean="0"/>
                <a:t>(</a:t>
              </a:r>
              <a:r>
                <a:rPr lang="en-US" dirty="0" err="1" smtClean="0"/>
                <a:t>hw</a:t>
              </a:r>
              <a:r>
                <a:rPr lang="en-US" dirty="0" smtClean="0"/>
                <a:t>, </a:t>
              </a:r>
              <a:r>
                <a:rPr lang="en-US" dirty="0" err="1" smtClean="0"/>
                <a:t>os</a:t>
              </a:r>
              <a:r>
                <a:rPr lang="en-US" dirty="0" smtClean="0"/>
                <a:t>, app) </a:t>
              </a:r>
            </a:p>
          </p:txBody>
        </p:sp>
        <p:sp>
          <p:nvSpPr>
            <p:cNvPr id="11" name="Flowchart: Document 10"/>
            <p:cNvSpPr/>
            <p:nvPr/>
          </p:nvSpPr>
          <p:spPr>
            <a:xfrm>
              <a:off x="588697" y="4784779"/>
              <a:ext cx="2615608" cy="850913"/>
            </a:xfrm>
            <a:prstGeom prst="flowChartDocumen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Assumptions</a:t>
              </a:r>
            </a:p>
            <a:p>
              <a:pPr algn="ctr"/>
              <a:r>
                <a:rPr lang="en-US" dirty="0" smtClean="0"/>
                <a:t>(attacker abilities, …)</a:t>
              </a:r>
              <a:endParaRPr lang="en-US" dirty="0"/>
            </a:p>
          </p:txBody>
        </p:sp>
      </p:grpSp>
      <p:sp>
        <p:nvSpPr>
          <p:cNvPr id="12" name="Right Arrow 11"/>
          <p:cNvSpPr/>
          <p:nvPr/>
        </p:nvSpPr>
        <p:spPr>
          <a:xfrm>
            <a:off x="3646972" y="3295757"/>
            <a:ext cx="815166" cy="1329071"/>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5" name="Right Arrow 14"/>
          <p:cNvSpPr/>
          <p:nvPr/>
        </p:nvSpPr>
        <p:spPr>
          <a:xfrm>
            <a:off x="7882265" y="3261051"/>
            <a:ext cx="815166" cy="1329071"/>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nvGrpSpPr>
          <p:cNvPr id="46" name="Group 45"/>
          <p:cNvGrpSpPr/>
          <p:nvPr/>
        </p:nvGrpSpPr>
        <p:grpSpPr>
          <a:xfrm>
            <a:off x="4664145" y="2031445"/>
            <a:ext cx="3019648" cy="3857699"/>
            <a:chOff x="4664145" y="2060020"/>
            <a:chExt cx="3019648" cy="3857699"/>
          </a:xfrm>
        </p:grpSpPr>
        <p:sp>
          <p:nvSpPr>
            <p:cNvPr id="13" name="Rounded Rectangle 12"/>
            <p:cNvSpPr/>
            <p:nvPr/>
          </p:nvSpPr>
          <p:spPr>
            <a:xfrm>
              <a:off x="4664145" y="2060020"/>
              <a:ext cx="3019648" cy="3857699"/>
            </a:xfrm>
            <a:prstGeom prst="roundRect">
              <a:avLst/>
            </a:prstGeom>
          </p:spPr>
          <p:style>
            <a:lnRef idx="0">
              <a:schemeClr val="accent5"/>
            </a:lnRef>
            <a:fillRef idx="3">
              <a:schemeClr val="accent5"/>
            </a:fillRef>
            <a:effectRef idx="3">
              <a:schemeClr val="accent5"/>
            </a:effectRef>
            <a:fontRef idx="minor">
              <a:schemeClr val="lt1"/>
            </a:fontRef>
          </p:style>
          <p:txBody>
            <a:bodyPr rtlCol="0" anchor="t"/>
            <a:lstStyle/>
            <a:p>
              <a:pPr algn="ctr"/>
              <a:r>
                <a:rPr lang="en-US" dirty="0" smtClean="0"/>
                <a:t>Simulate Exploitation</a:t>
              </a:r>
              <a:endParaRPr lang="en-US" dirty="0"/>
            </a:p>
          </p:txBody>
        </p:sp>
        <p:sp>
          <p:nvSpPr>
            <p:cNvPr id="16" name="Oval 15"/>
            <p:cNvSpPr/>
            <p:nvPr/>
          </p:nvSpPr>
          <p:spPr>
            <a:xfrm>
              <a:off x="5023505" y="2752364"/>
              <a:ext cx="627212" cy="53726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a:t>
              </a:r>
              <a:endParaRPr lang="en-US" dirty="0"/>
            </a:p>
          </p:txBody>
        </p:sp>
        <p:sp>
          <p:nvSpPr>
            <p:cNvPr id="17" name="Oval 16"/>
            <p:cNvSpPr/>
            <p:nvPr/>
          </p:nvSpPr>
          <p:spPr>
            <a:xfrm>
              <a:off x="6687989" y="2752364"/>
              <a:ext cx="627212" cy="53726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a:t>
              </a:r>
              <a:endParaRPr lang="en-US" dirty="0"/>
            </a:p>
          </p:txBody>
        </p:sp>
        <p:sp>
          <p:nvSpPr>
            <p:cNvPr id="18" name="Oval 17"/>
            <p:cNvSpPr/>
            <p:nvPr/>
          </p:nvSpPr>
          <p:spPr>
            <a:xfrm>
              <a:off x="5023505" y="3735807"/>
              <a:ext cx="627212" cy="53726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a:t>
              </a:r>
              <a:endParaRPr lang="en-US" dirty="0"/>
            </a:p>
          </p:txBody>
        </p:sp>
        <p:sp>
          <p:nvSpPr>
            <p:cNvPr id="19" name="Oval 18"/>
            <p:cNvSpPr/>
            <p:nvPr/>
          </p:nvSpPr>
          <p:spPr>
            <a:xfrm>
              <a:off x="6687989" y="3735807"/>
              <a:ext cx="627212" cy="53726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a:t>
              </a:r>
              <a:endParaRPr lang="en-US" dirty="0"/>
            </a:p>
          </p:txBody>
        </p:sp>
        <p:sp>
          <p:nvSpPr>
            <p:cNvPr id="20" name="Oval 19"/>
            <p:cNvSpPr/>
            <p:nvPr/>
          </p:nvSpPr>
          <p:spPr>
            <a:xfrm>
              <a:off x="5023505" y="4719250"/>
              <a:ext cx="627212" cy="53726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endParaRPr lang="en-US" dirty="0"/>
            </a:p>
          </p:txBody>
        </p:sp>
        <p:sp>
          <p:nvSpPr>
            <p:cNvPr id="21" name="Oval 20"/>
            <p:cNvSpPr/>
            <p:nvPr/>
          </p:nvSpPr>
          <p:spPr>
            <a:xfrm>
              <a:off x="6687989" y="4719250"/>
              <a:ext cx="627212" cy="53726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endParaRPr lang="en-US" dirty="0"/>
            </a:p>
          </p:txBody>
        </p:sp>
        <p:cxnSp>
          <p:nvCxnSpPr>
            <p:cNvPr id="25" name="Curved Connector 24"/>
            <p:cNvCxnSpPr>
              <a:stCxn id="16" idx="6"/>
              <a:endCxn id="19" idx="2"/>
            </p:cNvCxnSpPr>
            <p:nvPr/>
          </p:nvCxnSpPr>
          <p:spPr>
            <a:xfrm>
              <a:off x="5650717" y="3020995"/>
              <a:ext cx="1037272" cy="983443"/>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Curved Connector 25"/>
            <p:cNvCxnSpPr>
              <a:stCxn id="16" idx="6"/>
              <a:endCxn id="17" idx="2"/>
            </p:cNvCxnSpPr>
            <p:nvPr/>
          </p:nvCxnSpPr>
          <p:spPr>
            <a:xfrm>
              <a:off x="5650717" y="3020995"/>
              <a:ext cx="1037272" cy="12700"/>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9" name="Curved Connector 28"/>
            <p:cNvCxnSpPr>
              <a:stCxn id="18" idx="6"/>
              <a:endCxn id="17" idx="2"/>
            </p:cNvCxnSpPr>
            <p:nvPr/>
          </p:nvCxnSpPr>
          <p:spPr>
            <a:xfrm flipV="1">
              <a:off x="5650717" y="3020995"/>
              <a:ext cx="1037272" cy="983443"/>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2" name="Curved Connector 31"/>
            <p:cNvCxnSpPr>
              <a:stCxn id="18" idx="6"/>
              <a:endCxn id="21" idx="2"/>
            </p:cNvCxnSpPr>
            <p:nvPr/>
          </p:nvCxnSpPr>
          <p:spPr>
            <a:xfrm>
              <a:off x="5650717" y="4004438"/>
              <a:ext cx="1037272" cy="983443"/>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5" name="Curved Connector 34"/>
            <p:cNvCxnSpPr>
              <a:stCxn id="20" idx="6"/>
              <a:endCxn id="21" idx="2"/>
            </p:cNvCxnSpPr>
            <p:nvPr/>
          </p:nvCxnSpPr>
          <p:spPr>
            <a:xfrm>
              <a:off x="5650717" y="4987881"/>
              <a:ext cx="1037272" cy="12700"/>
            </a:xfrm>
            <a:prstGeom prst="curvedConnector3">
              <a:avLst/>
            </a:prstGeom>
            <a:ln>
              <a:tailEnd type="triangle"/>
            </a:ln>
          </p:spPr>
          <p:style>
            <a:lnRef idx="3">
              <a:schemeClr val="accent2"/>
            </a:lnRef>
            <a:fillRef idx="0">
              <a:schemeClr val="accent2"/>
            </a:fillRef>
            <a:effectRef idx="2">
              <a:schemeClr val="accent2"/>
            </a:effectRef>
            <a:fontRef idx="minor">
              <a:schemeClr val="tx1"/>
            </a:fontRef>
          </p:style>
        </p:cxnSp>
        <p:sp>
          <p:nvSpPr>
            <p:cNvPr id="38" name="Rectangle 37"/>
            <p:cNvSpPr/>
            <p:nvPr/>
          </p:nvSpPr>
          <p:spPr>
            <a:xfrm>
              <a:off x="5572173" y="5370685"/>
              <a:ext cx="1242649" cy="369332"/>
            </a:xfrm>
            <a:prstGeom prst="rect">
              <a:avLst/>
            </a:prstGeom>
          </p:spPr>
          <p:txBody>
            <a:bodyPr wrap="none">
              <a:spAutoFit/>
            </a:bodyPr>
            <a:lstStyle/>
            <a:p>
              <a:pPr algn="ctr"/>
              <a:r>
                <a:rPr lang="en-US" dirty="0"/>
                <a:t>e</a:t>
              </a:r>
              <a:r>
                <a:rPr lang="en-US" dirty="0" smtClean="0"/>
                <a:t>(s) : S </a:t>
              </a:r>
              <a:r>
                <a:rPr lang="en-US" dirty="0" smtClean="0">
                  <a:sym typeface="Wingdings" panose="05000000000000000000" pitchFamily="2" charset="2"/>
                </a:rPr>
                <a:t> S</a:t>
              </a:r>
              <a:endParaRPr lang="en-US" dirty="0"/>
            </a:p>
          </p:txBody>
        </p:sp>
      </p:grpSp>
      <p:grpSp>
        <p:nvGrpSpPr>
          <p:cNvPr id="47" name="Group 46"/>
          <p:cNvGrpSpPr/>
          <p:nvPr/>
        </p:nvGrpSpPr>
        <p:grpSpPr>
          <a:xfrm>
            <a:off x="8881746" y="1996738"/>
            <a:ext cx="3019648" cy="3857699"/>
            <a:chOff x="8881746" y="2025313"/>
            <a:chExt cx="3019648" cy="3857699"/>
          </a:xfrm>
        </p:grpSpPr>
        <p:sp>
          <p:nvSpPr>
            <p:cNvPr id="14" name="Rounded Rectangle 13"/>
            <p:cNvSpPr/>
            <p:nvPr/>
          </p:nvSpPr>
          <p:spPr>
            <a:xfrm>
              <a:off x="8881746" y="2025313"/>
              <a:ext cx="3019648" cy="3857699"/>
            </a:xfrm>
            <a:prstGeom prst="roundRect">
              <a:avLst/>
            </a:prstGeom>
          </p:spPr>
          <p:style>
            <a:lnRef idx="0">
              <a:schemeClr val="accent6"/>
            </a:lnRef>
            <a:fillRef idx="3">
              <a:schemeClr val="accent6"/>
            </a:fillRef>
            <a:effectRef idx="3">
              <a:schemeClr val="accent6"/>
            </a:effectRef>
            <a:fontRef idx="minor">
              <a:schemeClr val="lt1"/>
            </a:fontRef>
          </p:style>
          <p:txBody>
            <a:bodyPr rtlCol="0" anchor="t"/>
            <a:lstStyle/>
            <a:p>
              <a:pPr algn="ctr"/>
              <a:r>
                <a:rPr lang="en-US" dirty="0" smtClean="0"/>
                <a:t>Exploitable Path(s) </a:t>
              </a:r>
              <a:endParaRPr lang="en-US" dirty="0"/>
            </a:p>
          </p:txBody>
        </p:sp>
        <p:sp>
          <p:nvSpPr>
            <p:cNvPr id="42" name="Flowchart: Multidocument 41"/>
            <p:cNvSpPr/>
            <p:nvPr/>
          </p:nvSpPr>
          <p:spPr>
            <a:xfrm>
              <a:off x="9153330" y="2649893"/>
              <a:ext cx="2453952" cy="3090123"/>
            </a:xfrm>
            <a:prstGeom prst="flowChartMultidocument">
              <a:avLst/>
            </a:prstGeom>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marL="285750" indent="-285750">
                <a:buFont typeface="Arial" panose="020B0604020202020204" pitchFamily="34" charset="0"/>
                <a:buChar char="•"/>
              </a:pPr>
              <a:r>
                <a:rPr lang="en-US" sz="1600" dirty="0" smtClean="0"/>
                <a:t>Chain of violations that reach desired state </a:t>
              </a:r>
              <a:r>
                <a:rPr lang="en-US" sz="1400" dirty="0" smtClean="0"/>
                <a:t>(ex: code exec)</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Constraints that must be satisfied</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Exploitability metrics</a:t>
              </a:r>
              <a:endParaRPr lang="en-US" sz="1600" dirty="0"/>
            </a:p>
          </p:txBody>
        </p:sp>
      </p:grpSp>
      <p:sp>
        <p:nvSpPr>
          <p:cNvPr id="49" name="Rectangle 48"/>
          <p:cNvSpPr/>
          <p:nvPr/>
        </p:nvSpPr>
        <p:spPr>
          <a:xfrm>
            <a:off x="574877" y="6027285"/>
            <a:ext cx="11042318" cy="369332"/>
          </a:xfrm>
          <a:prstGeom prst="rect">
            <a:avLst/>
          </a:prstGeom>
        </p:spPr>
        <p:txBody>
          <a:bodyPr wrap="none">
            <a:spAutoFit/>
          </a:bodyPr>
          <a:lstStyle/>
          <a:p>
            <a:pPr algn="ctr"/>
            <a:r>
              <a:rPr lang="en-US" dirty="0" smtClean="0">
                <a:solidFill>
                  <a:srgbClr val="FFFF66"/>
                </a:solidFill>
              </a:rPr>
              <a:t>This model quantifies exploitability based on the probability that a sequence of exploitation techniques will succeed</a:t>
            </a:r>
            <a:endParaRPr lang="en-US" dirty="0"/>
          </a:p>
        </p:txBody>
      </p:sp>
    </p:spTree>
    <p:extLst>
      <p:ext uri="{BB962C8B-B14F-4D97-AF65-F5344CB8AC3E}">
        <p14:creationId xmlns:p14="http://schemas.microsoft.com/office/powerpoint/2010/main" val="68579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Simulating exploitation</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22</a:t>
            </a:fld>
            <a:endParaRPr lang="en-US"/>
          </a:p>
        </p:txBody>
      </p:sp>
      <p:sp>
        <p:nvSpPr>
          <p:cNvPr id="5" name="Rectangle 4"/>
          <p:cNvSpPr/>
          <p:nvPr/>
        </p:nvSpPr>
        <p:spPr>
          <a:xfrm>
            <a:off x="2660739" y="1511762"/>
            <a:ext cx="6870535" cy="400110"/>
          </a:xfrm>
          <a:prstGeom prst="rect">
            <a:avLst/>
          </a:prstGeom>
        </p:spPr>
        <p:txBody>
          <a:bodyPr wrap="none">
            <a:spAutoFit/>
          </a:bodyPr>
          <a:lstStyle/>
          <a:p>
            <a:pPr algn="ctr"/>
            <a:r>
              <a:rPr lang="en-US" sz="2000" dirty="0" smtClean="0">
                <a:solidFill>
                  <a:srgbClr val="FFFF66"/>
                </a:solidFill>
              </a:rPr>
              <a:t>A state machine (NFA) is a convenient way to model exploitation</a:t>
            </a:r>
            <a:endParaRPr lang="en-US" sz="2000" dirty="0"/>
          </a:p>
        </p:txBody>
      </p:sp>
      <p:sp>
        <p:nvSpPr>
          <p:cNvPr id="6" name="Rounded Rectangle 5"/>
          <p:cNvSpPr/>
          <p:nvPr/>
        </p:nvSpPr>
        <p:spPr>
          <a:xfrm>
            <a:off x="801670" y="2164484"/>
            <a:ext cx="3342678" cy="162015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Each </a:t>
            </a:r>
            <a:r>
              <a:rPr lang="en-US" b="1" i="1" dirty="0" smtClean="0"/>
              <a:t>state</a:t>
            </a:r>
            <a:r>
              <a:rPr lang="en-US" dirty="0" smtClean="0"/>
              <a:t> is composed of the invariants of a violation and the context it is triggered in</a:t>
            </a:r>
            <a:endParaRPr lang="en-US" i="1" dirty="0"/>
          </a:p>
        </p:txBody>
      </p:sp>
      <p:graphicFrame>
        <p:nvGraphicFramePr>
          <p:cNvPr id="7" name="Table 6"/>
          <p:cNvGraphicFramePr>
            <a:graphicFrameLocks noGrp="1"/>
          </p:cNvGraphicFramePr>
          <p:nvPr>
            <p:extLst>
              <p:ext uri="{D42A27DB-BD31-4B8C-83A1-F6EECF244321}">
                <p14:modId xmlns:p14="http://schemas.microsoft.com/office/powerpoint/2010/main" val="1094595314"/>
              </p:ext>
            </p:extLst>
          </p:nvPr>
        </p:nvGraphicFramePr>
        <p:xfrm>
          <a:off x="962998" y="4010017"/>
          <a:ext cx="3018452" cy="1676400"/>
        </p:xfrm>
        <a:graphic>
          <a:graphicData uri="http://schemas.openxmlformats.org/drawingml/2006/table">
            <a:tbl>
              <a:tblPr bandRow="1">
                <a:tableStyleId>{5C22544A-7EE6-4342-B048-85BDC9FD1C3A}</a:tableStyleId>
              </a:tblPr>
              <a:tblGrid>
                <a:gridCol w="1163979"/>
                <a:gridCol w="1854473"/>
              </a:tblGrid>
              <a:tr h="246548">
                <a:tc>
                  <a:txBody>
                    <a:bodyPr/>
                    <a:lstStyle/>
                    <a:p>
                      <a:r>
                        <a:rPr lang="en-US" sz="1600" dirty="0" smtClean="0"/>
                        <a:t>Violation</a:t>
                      </a:r>
                      <a:endParaRPr lang="en-US" sz="1600" dirty="0"/>
                    </a:p>
                  </a:txBody>
                  <a:tcPr/>
                </a:tc>
                <a:tc>
                  <a:txBody>
                    <a:bodyPr/>
                    <a:lstStyle/>
                    <a:p>
                      <a:r>
                        <a:rPr lang="en-US" sz="1600" dirty="0" smtClean="0"/>
                        <a:t>w-bf-cc-</a:t>
                      </a:r>
                      <a:r>
                        <a:rPr lang="en-US" sz="1600" dirty="0" err="1" smtClean="0"/>
                        <a:t>df</a:t>
                      </a:r>
                      <a:r>
                        <a:rPr lang="en-US" sz="1600" dirty="0" smtClean="0"/>
                        <a:t>-</a:t>
                      </a:r>
                      <a:r>
                        <a:rPr lang="en-US" sz="1600" dirty="0" err="1" smtClean="0"/>
                        <a:t>ec</a:t>
                      </a:r>
                      <a:endParaRPr lang="en-US" sz="1600" dirty="0"/>
                    </a:p>
                  </a:txBody>
                  <a:tcPr/>
                </a:tc>
              </a:tr>
              <a:tr h="246548">
                <a:tc>
                  <a:txBody>
                    <a:bodyPr/>
                    <a:lstStyle/>
                    <a:p>
                      <a:r>
                        <a:rPr lang="en-US" sz="1600" dirty="0" smtClean="0"/>
                        <a:t>Application</a:t>
                      </a:r>
                      <a:endParaRPr lang="en-US" sz="1600" dirty="0"/>
                    </a:p>
                  </a:txBody>
                  <a:tcPr/>
                </a:tc>
                <a:tc>
                  <a:txBody>
                    <a:bodyPr/>
                    <a:lstStyle/>
                    <a:p>
                      <a:r>
                        <a:rPr lang="en-US" sz="1600" dirty="0" smtClean="0"/>
                        <a:t>Internet Explorer 9</a:t>
                      </a:r>
                      <a:endParaRPr lang="en-US" sz="1600" dirty="0"/>
                    </a:p>
                  </a:txBody>
                  <a:tcPr/>
                </a:tc>
              </a:tr>
              <a:tr h="246548">
                <a:tc>
                  <a:txBody>
                    <a:bodyPr/>
                    <a:lstStyle/>
                    <a:p>
                      <a:r>
                        <a:rPr lang="en-US" sz="1600" dirty="0" smtClean="0"/>
                        <a:t>OS</a:t>
                      </a:r>
                      <a:endParaRPr lang="en-US" sz="1600" dirty="0"/>
                    </a:p>
                  </a:txBody>
                  <a:tcPr/>
                </a:tc>
                <a:tc>
                  <a:txBody>
                    <a:bodyPr/>
                    <a:lstStyle/>
                    <a:p>
                      <a:r>
                        <a:rPr lang="en-US" sz="1600" dirty="0" smtClean="0"/>
                        <a:t>Windows 7 SP1</a:t>
                      </a:r>
                      <a:endParaRPr lang="en-US" sz="1600" dirty="0"/>
                    </a:p>
                  </a:txBody>
                  <a:tcPr/>
                </a:tc>
              </a:tr>
              <a:tr h="246548">
                <a:tc>
                  <a:txBody>
                    <a:bodyPr/>
                    <a:lstStyle/>
                    <a:p>
                      <a:r>
                        <a:rPr lang="en-US" sz="1600" dirty="0" smtClean="0"/>
                        <a:t>HW</a:t>
                      </a:r>
                      <a:endParaRPr lang="en-US" sz="1600" dirty="0"/>
                    </a:p>
                  </a:txBody>
                  <a:tcPr/>
                </a:tc>
                <a:tc>
                  <a:txBody>
                    <a:bodyPr/>
                    <a:lstStyle/>
                    <a:p>
                      <a:r>
                        <a:rPr lang="en-US" sz="1600" dirty="0" smtClean="0"/>
                        <a:t>x86 + </a:t>
                      </a:r>
                      <a:r>
                        <a:rPr lang="en-US" sz="1600" dirty="0" err="1" smtClean="0"/>
                        <a:t>pae</a:t>
                      </a:r>
                      <a:endParaRPr lang="en-US" sz="1600" dirty="0"/>
                    </a:p>
                  </a:txBody>
                  <a:tcPr/>
                </a:tc>
              </a:tr>
              <a:tr h="246548">
                <a:tc>
                  <a:txBody>
                    <a:bodyPr/>
                    <a:lstStyle/>
                    <a:p>
                      <a:r>
                        <a:rPr lang="en-US" sz="1600" dirty="0" smtClean="0"/>
                        <a:t>…</a:t>
                      </a:r>
                      <a:endParaRPr lang="en-US" sz="1600" dirty="0"/>
                    </a:p>
                  </a:txBody>
                  <a:tcPr/>
                </a:tc>
                <a:tc>
                  <a:txBody>
                    <a:bodyPr/>
                    <a:lstStyle/>
                    <a:p>
                      <a:r>
                        <a:rPr lang="en-US" sz="1600" dirty="0" smtClean="0"/>
                        <a:t>…</a:t>
                      </a:r>
                      <a:endParaRPr lang="en-US" sz="1600" dirty="0"/>
                    </a:p>
                  </a:txBody>
                  <a:tcPr/>
                </a:tc>
              </a:tr>
            </a:tbl>
          </a:graphicData>
        </a:graphic>
      </p:graphicFrame>
      <p:sp>
        <p:nvSpPr>
          <p:cNvPr id="8" name="Rounded Rectangle 7"/>
          <p:cNvSpPr/>
          <p:nvPr/>
        </p:nvSpPr>
        <p:spPr>
          <a:xfrm>
            <a:off x="4406396" y="2158838"/>
            <a:ext cx="3342678" cy="162015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Exploitation </a:t>
            </a:r>
            <a:r>
              <a:rPr lang="en-US" b="1" i="1" dirty="0" smtClean="0"/>
              <a:t>techniques </a:t>
            </a:r>
            <a:r>
              <a:rPr lang="en-US" dirty="0" smtClean="0"/>
              <a:t>define the transition function from one state to another</a:t>
            </a:r>
            <a:endParaRPr lang="en-US" i="1" dirty="0"/>
          </a:p>
        </p:txBody>
      </p:sp>
      <p:sp>
        <p:nvSpPr>
          <p:cNvPr id="9" name="Rounded Rectangle 8"/>
          <p:cNvSpPr/>
          <p:nvPr/>
        </p:nvSpPr>
        <p:spPr>
          <a:xfrm>
            <a:off x="8011122" y="2158837"/>
            <a:ext cx="3342678" cy="162015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Each transition has zero or more constraints that can be </a:t>
            </a:r>
            <a:r>
              <a:rPr lang="en-US" b="1" i="1" dirty="0" smtClean="0"/>
              <a:t>probabilistically</a:t>
            </a:r>
            <a:r>
              <a:rPr lang="en-US" dirty="0" smtClean="0"/>
              <a:t> satisfied  </a:t>
            </a:r>
            <a:endParaRPr lang="en-US" i="1" dirty="0"/>
          </a:p>
        </p:txBody>
      </p:sp>
      <mc:AlternateContent xmlns:mc="http://schemas.openxmlformats.org/markup-compatibility/2006" xmlns:a14="http://schemas.microsoft.com/office/drawing/2010/main">
        <mc:Choice Requires="a14">
          <p:sp>
            <p:nvSpPr>
              <p:cNvPr id="10" name="Rectangle 9"/>
              <p:cNvSpPr/>
              <p:nvPr/>
            </p:nvSpPr>
            <p:spPr>
              <a:xfrm>
                <a:off x="1330721" y="5949434"/>
                <a:ext cx="9530558" cy="369332"/>
              </a:xfrm>
              <a:prstGeom prst="rect">
                <a:avLst/>
              </a:prstGeom>
            </p:spPr>
            <p:txBody>
              <a:bodyPr wrap="none">
                <a:spAutoFit/>
              </a:bodyPr>
              <a:lstStyle/>
              <a:p>
                <a:pPr algn="ctr"/>
                <a:r>
                  <a:rPr lang="en-US" dirty="0" smtClean="0">
                    <a:solidFill>
                      <a:srgbClr val="FFFF66"/>
                    </a:solidFill>
                  </a:rPr>
                  <a:t>Simulation runs until reaching a </a:t>
                </a:r>
                <a:r>
                  <a:rPr lang="en-US" dirty="0">
                    <a:solidFill>
                      <a:srgbClr val="FFFF66"/>
                    </a:solidFill>
                  </a:rPr>
                  <a:t>fixed </a:t>
                </a:r>
                <a:r>
                  <a:rPr lang="en-US" dirty="0" smtClean="0">
                    <a:solidFill>
                      <a:srgbClr val="FFFF66"/>
                    </a:solidFill>
                  </a:rPr>
                  <a:t>point [</a:t>
                </a:r>
                <a14:m>
                  <m:oMath xmlns:m="http://schemas.openxmlformats.org/officeDocument/2006/math">
                    <m:r>
                      <a:rPr lang="en-US" b="0" i="1" smtClean="0">
                        <a:solidFill>
                          <a:srgbClr val="FFFF66"/>
                        </a:solidFill>
                        <a:latin typeface="Cambria Math" panose="02040503050406030204" pitchFamily="18" charset="0"/>
                      </a:rPr>
                      <m:t>𝑒</m:t>
                    </m:r>
                    <m:d>
                      <m:dPr>
                        <m:ctrlPr>
                          <a:rPr lang="en-US" b="0" i="1" smtClean="0">
                            <a:solidFill>
                              <a:srgbClr val="FFFF66"/>
                            </a:solidFill>
                            <a:latin typeface="Cambria Math" panose="02040503050406030204" pitchFamily="18" charset="0"/>
                          </a:rPr>
                        </m:ctrlPr>
                      </m:dPr>
                      <m:e>
                        <m:r>
                          <a:rPr lang="en-US" b="0" i="1" smtClean="0">
                            <a:solidFill>
                              <a:srgbClr val="FFFF66"/>
                            </a:solidFill>
                            <a:latin typeface="Cambria Math" panose="02040503050406030204" pitchFamily="18" charset="0"/>
                          </a:rPr>
                          <m:t>𝑠</m:t>
                        </m:r>
                      </m:e>
                    </m:d>
                    <m:r>
                      <a:rPr lang="en-US" b="0" i="1" smtClean="0">
                        <a:solidFill>
                          <a:srgbClr val="FFFF66"/>
                        </a:solidFill>
                        <a:latin typeface="Cambria Math" panose="02040503050406030204" pitchFamily="18" charset="0"/>
                      </a:rPr>
                      <m:t>=</m:t>
                    </m:r>
                    <m:r>
                      <a:rPr lang="en-US" b="0" i="1" smtClean="0">
                        <a:solidFill>
                          <a:srgbClr val="FFFF66"/>
                        </a:solidFill>
                        <a:latin typeface="Cambria Math" panose="02040503050406030204" pitchFamily="18" charset="0"/>
                      </a:rPr>
                      <m:t>𝑠</m:t>
                    </m:r>
                  </m:oMath>
                </a14:m>
                <a:r>
                  <a:rPr lang="en-US" dirty="0" smtClean="0">
                    <a:solidFill>
                      <a:srgbClr val="FFFF66"/>
                    </a:solidFill>
                  </a:rPr>
                  <a:t>] or a desired end state (e.g. code execution)</a:t>
                </a:r>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1330721" y="5949434"/>
                <a:ext cx="9530558" cy="369332"/>
              </a:xfrm>
              <a:prstGeom prst="rect">
                <a:avLst/>
              </a:prstGeom>
              <a:blipFill rotWithShape="0">
                <a:blip r:embed="rId2"/>
                <a:stretch>
                  <a:fillRect t="-9836" b="-24590"/>
                </a:stretch>
              </a:blipFill>
            </p:spPr>
            <p:txBody>
              <a:bodyPr/>
              <a:lstStyle/>
              <a:p>
                <a:r>
                  <a:rPr lang="en-US">
                    <a:noFill/>
                  </a:rPr>
                  <a:t> </a:t>
                </a:r>
              </a:p>
            </p:txBody>
          </p:sp>
        </mc:Fallback>
      </mc:AlternateContent>
      <p:grpSp>
        <p:nvGrpSpPr>
          <p:cNvPr id="93" name="Group 92"/>
          <p:cNvGrpSpPr/>
          <p:nvPr/>
        </p:nvGrpSpPr>
        <p:grpSpPr>
          <a:xfrm>
            <a:off x="4599595" y="4002792"/>
            <a:ext cx="3056113" cy="1722845"/>
            <a:chOff x="4599595" y="4002792"/>
            <a:chExt cx="3056113" cy="1722845"/>
          </a:xfrm>
        </p:grpSpPr>
        <p:grpSp>
          <p:nvGrpSpPr>
            <p:cNvPr id="11" name="Group 10"/>
            <p:cNvGrpSpPr/>
            <p:nvPr/>
          </p:nvGrpSpPr>
          <p:grpSpPr>
            <a:xfrm>
              <a:off x="4599595" y="4002792"/>
              <a:ext cx="601845" cy="481124"/>
              <a:chOff x="3278946" y="3027731"/>
              <a:chExt cx="1087781" cy="919118"/>
            </a:xfrm>
          </p:grpSpPr>
          <p:sp>
            <p:nvSpPr>
              <p:cNvPr id="12" name="Oval 11"/>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w</a:t>
                </a:r>
                <a:endParaRPr lang="en-US" sz="2800" dirty="0"/>
              </a:p>
            </p:txBody>
          </p:sp>
          <p:sp>
            <p:nvSpPr>
              <p:cNvPr id="13" name="TextBox 12"/>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grpSp>
          <p:nvGrpSpPr>
            <p:cNvPr id="14" name="Group 13"/>
            <p:cNvGrpSpPr/>
            <p:nvPr/>
          </p:nvGrpSpPr>
          <p:grpSpPr>
            <a:xfrm>
              <a:off x="5629008" y="4002792"/>
              <a:ext cx="601845" cy="481124"/>
              <a:chOff x="3278946" y="3027731"/>
              <a:chExt cx="1087781" cy="919118"/>
            </a:xfrm>
          </p:grpSpPr>
          <p:sp>
            <p:nvSpPr>
              <p:cNvPr id="15" name="Oval 14"/>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r</a:t>
                </a:r>
                <a:endParaRPr lang="en-US" sz="2800" dirty="0"/>
              </a:p>
            </p:txBody>
          </p:sp>
          <p:sp>
            <p:nvSpPr>
              <p:cNvPr id="16" name="TextBox 15"/>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cxnSp>
          <p:nvCxnSpPr>
            <p:cNvPr id="20" name="Straight Arrow Connector 7"/>
            <p:cNvCxnSpPr>
              <a:stCxn id="12" idx="6"/>
              <a:endCxn id="15" idx="2"/>
            </p:cNvCxnSpPr>
            <p:nvPr/>
          </p:nvCxnSpPr>
          <p:spPr>
            <a:xfrm>
              <a:off x="5201440" y="4243354"/>
              <a:ext cx="427568"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nvGrpSpPr>
            <p:cNvPr id="22" name="Group 21"/>
            <p:cNvGrpSpPr/>
            <p:nvPr/>
          </p:nvGrpSpPr>
          <p:grpSpPr>
            <a:xfrm>
              <a:off x="4611336" y="4624797"/>
              <a:ext cx="601845" cy="481124"/>
              <a:chOff x="3278946" y="3027731"/>
              <a:chExt cx="1087781" cy="919118"/>
            </a:xfrm>
          </p:grpSpPr>
          <p:sp>
            <p:nvSpPr>
              <p:cNvPr id="23" name="Oval 22"/>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r</a:t>
                </a:r>
                <a:endParaRPr lang="en-US" sz="2800" dirty="0"/>
              </a:p>
            </p:txBody>
          </p:sp>
          <p:sp>
            <p:nvSpPr>
              <p:cNvPr id="24" name="TextBox 23"/>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grpSp>
          <p:nvGrpSpPr>
            <p:cNvPr id="25" name="Group 24"/>
            <p:cNvGrpSpPr/>
            <p:nvPr/>
          </p:nvGrpSpPr>
          <p:grpSpPr>
            <a:xfrm>
              <a:off x="5640749" y="4615932"/>
              <a:ext cx="601845" cy="481124"/>
              <a:chOff x="3278946" y="3027731"/>
              <a:chExt cx="1087781" cy="919118"/>
            </a:xfrm>
          </p:grpSpPr>
          <p:sp>
            <p:nvSpPr>
              <p:cNvPr id="26" name="Oval 25"/>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x</a:t>
                </a:r>
                <a:endParaRPr lang="en-US" sz="2800" dirty="0"/>
              </a:p>
            </p:txBody>
          </p:sp>
          <p:sp>
            <p:nvSpPr>
              <p:cNvPr id="27" name="TextBox 26"/>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cxnSp>
          <p:nvCxnSpPr>
            <p:cNvPr id="28" name="Straight Arrow Connector 7"/>
            <p:cNvCxnSpPr>
              <a:stCxn id="23" idx="6"/>
              <a:endCxn id="26" idx="2"/>
            </p:cNvCxnSpPr>
            <p:nvPr/>
          </p:nvCxnSpPr>
          <p:spPr>
            <a:xfrm flipV="1">
              <a:off x="5213181" y="4856494"/>
              <a:ext cx="427568"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nvGrpSpPr>
            <p:cNvPr id="37" name="Group 36"/>
            <p:cNvGrpSpPr/>
            <p:nvPr/>
          </p:nvGrpSpPr>
          <p:grpSpPr>
            <a:xfrm>
              <a:off x="4611336" y="5244513"/>
              <a:ext cx="601845" cy="481124"/>
              <a:chOff x="3278946" y="3027731"/>
              <a:chExt cx="1087781" cy="919118"/>
            </a:xfrm>
          </p:grpSpPr>
          <p:sp>
            <p:nvSpPr>
              <p:cNvPr id="38" name="Oval 37"/>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t>…</a:t>
                </a:r>
                <a:endParaRPr lang="en-US" sz="1600" dirty="0"/>
              </a:p>
            </p:txBody>
          </p:sp>
          <p:sp>
            <p:nvSpPr>
              <p:cNvPr id="39" name="TextBox 38"/>
              <p:cNvSpPr txBox="1"/>
              <p:nvPr/>
            </p:nvSpPr>
            <p:spPr>
              <a:xfrm>
                <a:off x="3624351" y="3271846"/>
                <a:ext cx="117" cy="470370"/>
              </a:xfrm>
              <a:prstGeom prst="rect">
                <a:avLst/>
              </a:prstGeom>
              <a:noFill/>
            </p:spPr>
            <p:txBody>
              <a:bodyPr wrap="none" lIns="0" tIns="0" rIns="0" bIns="0" rtlCol="0">
                <a:spAutoFit/>
              </a:bodyPr>
              <a:lstStyle/>
              <a:p>
                <a:endParaRPr lang="en-US" sz="1600" dirty="0"/>
              </a:p>
            </p:txBody>
          </p:sp>
        </p:grpSp>
        <p:grpSp>
          <p:nvGrpSpPr>
            <p:cNvPr id="40" name="Group 39"/>
            <p:cNvGrpSpPr/>
            <p:nvPr/>
          </p:nvGrpSpPr>
          <p:grpSpPr>
            <a:xfrm>
              <a:off x="5640749" y="5235648"/>
              <a:ext cx="601845" cy="481124"/>
              <a:chOff x="3278946" y="3027731"/>
              <a:chExt cx="1087781" cy="919118"/>
            </a:xfrm>
          </p:grpSpPr>
          <p:sp>
            <p:nvSpPr>
              <p:cNvPr id="41" name="Oval 40"/>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t>…</a:t>
                </a:r>
                <a:endParaRPr lang="en-US" sz="1600" dirty="0"/>
              </a:p>
            </p:txBody>
          </p:sp>
          <p:sp>
            <p:nvSpPr>
              <p:cNvPr id="42" name="TextBox 41"/>
              <p:cNvSpPr txBox="1"/>
              <p:nvPr/>
            </p:nvSpPr>
            <p:spPr>
              <a:xfrm>
                <a:off x="3624351" y="3271846"/>
                <a:ext cx="117" cy="470370"/>
              </a:xfrm>
              <a:prstGeom prst="rect">
                <a:avLst/>
              </a:prstGeom>
              <a:noFill/>
            </p:spPr>
            <p:txBody>
              <a:bodyPr wrap="none" lIns="0" tIns="0" rIns="0" bIns="0" rtlCol="0">
                <a:spAutoFit/>
              </a:bodyPr>
              <a:lstStyle/>
              <a:p>
                <a:endParaRPr lang="en-US" sz="1600" dirty="0"/>
              </a:p>
            </p:txBody>
          </p:sp>
        </p:grpSp>
        <p:cxnSp>
          <p:nvCxnSpPr>
            <p:cNvPr id="43" name="Straight Arrow Connector 7"/>
            <p:cNvCxnSpPr>
              <a:stCxn id="38" idx="6"/>
              <a:endCxn id="41" idx="2"/>
            </p:cNvCxnSpPr>
            <p:nvPr/>
          </p:nvCxnSpPr>
          <p:spPr>
            <a:xfrm flipV="1">
              <a:off x="5213181" y="5476210"/>
              <a:ext cx="427568"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58" name="Rectangle 57"/>
            <p:cNvSpPr/>
            <p:nvPr/>
          </p:nvSpPr>
          <p:spPr>
            <a:xfrm>
              <a:off x="6259428" y="4089464"/>
              <a:ext cx="1378006" cy="307777"/>
            </a:xfrm>
            <a:prstGeom prst="rect">
              <a:avLst/>
            </a:prstGeom>
          </p:spPr>
          <p:txBody>
            <a:bodyPr wrap="none">
              <a:spAutoFit/>
            </a:bodyPr>
            <a:lstStyle/>
            <a:p>
              <a:r>
                <a:rPr lang="en-US" sz="1400" dirty="0" smtClean="0">
                  <a:solidFill>
                    <a:srgbClr val="FFFF66"/>
                  </a:solidFill>
                </a:rPr>
                <a:t>Corrupt ret </a:t>
              </a:r>
              <a:r>
                <a:rPr lang="en-US" sz="1400" dirty="0" err="1" smtClean="0">
                  <a:solidFill>
                    <a:srgbClr val="FFFF66"/>
                  </a:solidFill>
                </a:rPr>
                <a:t>addr</a:t>
              </a:r>
              <a:endParaRPr lang="en-US" dirty="0"/>
            </a:p>
          </p:txBody>
        </p:sp>
        <p:sp>
          <p:nvSpPr>
            <p:cNvPr id="59" name="Rectangle 58"/>
            <p:cNvSpPr/>
            <p:nvPr/>
          </p:nvSpPr>
          <p:spPr>
            <a:xfrm>
              <a:off x="6259428" y="4716104"/>
              <a:ext cx="1396280" cy="307777"/>
            </a:xfrm>
            <a:prstGeom prst="rect">
              <a:avLst/>
            </a:prstGeom>
          </p:spPr>
          <p:txBody>
            <a:bodyPr wrap="none">
              <a:spAutoFit/>
            </a:bodyPr>
            <a:lstStyle/>
            <a:p>
              <a:r>
                <a:rPr lang="en-US" sz="1400" dirty="0" smtClean="0">
                  <a:solidFill>
                    <a:srgbClr val="FFFF66"/>
                  </a:solidFill>
                </a:rPr>
                <a:t>Jump to ret </a:t>
              </a:r>
              <a:r>
                <a:rPr lang="en-US" sz="1400" dirty="0" err="1" smtClean="0">
                  <a:solidFill>
                    <a:srgbClr val="FFFF66"/>
                  </a:solidFill>
                </a:rPr>
                <a:t>addr</a:t>
              </a:r>
              <a:endParaRPr lang="en-US" dirty="0"/>
            </a:p>
          </p:txBody>
        </p:sp>
      </p:grpSp>
      <p:grpSp>
        <p:nvGrpSpPr>
          <p:cNvPr id="94" name="Group 93"/>
          <p:cNvGrpSpPr/>
          <p:nvPr/>
        </p:nvGrpSpPr>
        <p:grpSpPr>
          <a:xfrm>
            <a:off x="8329087" y="4000792"/>
            <a:ext cx="2590297" cy="1824314"/>
            <a:chOff x="8329087" y="4000792"/>
            <a:chExt cx="2590297" cy="1824314"/>
          </a:xfrm>
        </p:grpSpPr>
        <p:grpSp>
          <p:nvGrpSpPr>
            <p:cNvPr id="60" name="Group 59"/>
            <p:cNvGrpSpPr/>
            <p:nvPr/>
          </p:nvGrpSpPr>
          <p:grpSpPr>
            <a:xfrm>
              <a:off x="8329087" y="4081911"/>
              <a:ext cx="601845" cy="481124"/>
              <a:chOff x="3278946" y="3027731"/>
              <a:chExt cx="1087781" cy="919118"/>
            </a:xfrm>
          </p:grpSpPr>
          <p:sp>
            <p:nvSpPr>
              <p:cNvPr id="61" name="Oval 60"/>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w</a:t>
                </a:r>
                <a:endParaRPr lang="en-US" sz="2800" dirty="0"/>
              </a:p>
            </p:txBody>
          </p:sp>
          <p:sp>
            <p:nvSpPr>
              <p:cNvPr id="62" name="TextBox 61"/>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grpSp>
          <p:nvGrpSpPr>
            <p:cNvPr id="63" name="Group 62"/>
            <p:cNvGrpSpPr/>
            <p:nvPr/>
          </p:nvGrpSpPr>
          <p:grpSpPr>
            <a:xfrm>
              <a:off x="9323313" y="4080750"/>
              <a:ext cx="601845" cy="481124"/>
              <a:chOff x="3278946" y="3027731"/>
              <a:chExt cx="1087781" cy="919118"/>
            </a:xfrm>
          </p:grpSpPr>
          <p:sp>
            <p:nvSpPr>
              <p:cNvPr id="64" name="Oval 63"/>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r</a:t>
                </a:r>
                <a:endParaRPr lang="en-US" sz="2800" dirty="0"/>
              </a:p>
            </p:txBody>
          </p:sp>
          <p:sp>
            <p:nvSpPr>
              <p:cNvPr id="65" name="TextBox 64"/>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cxnSp>
          <p:nvCxnSpPr>
            <p:cNvPr id="66" name="Straight Arrow Connector 7"/>
            <p:cNvCxnSpPr>
              <a:stCxn id="61" idx="6"/>
              <a:endCxn id="64" idx="2"/>
            </p:cNvCxnSpPr>
            <p:nvPr/>
          </p:nvCxnSpPr>
          <p:spPr>
            <a:xfrm flipV="1">
              <a:off x="8930932" y="4321312"/>
              <a:ext cx="392381" cy="1161"/>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nvGrpSpPr>
            <p:cNvPr id="72" name="Group 71"/>
            <p:cNvGrpSpPr/>
            <p:nvPr/>
          </p:nvGrpSpPr>
          <p:grpSpPr>
            <a:xfrm>
              <a:off x="10317539" y="4080751"/>
              <a:ext cx="601845" cy="481124"/>
              <a:chOff x="3278946" y="3027731"/>
              <a:chExt cx="1087781" cy="919118"/>
            </a:xfrm>
          </p:grpSpPr>
          <p:sp>
            <p:nvSpPr>
              <p:cNvPr id="73" name="Oval 72"/>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x</a:t>
                </a:r>
                <a:endParaRPr lang="en-US" sz="2800" dirty="0"/>
              </a:p>
            </p:txBody>
          </p:sp>
          <p:sp>
            <p:nvSpPr>
              <p:cNvPr id="74" name="TextBox 73"/>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cxnSp>
          <p:nvCxnSpPr>
            <p:cNvPr id="76" name="Straight Arrow Connector 7"/>
            <p:cNvCxnSpPr>
              <a:stCxn id="64" idx="6"/>
              <a:endCxn id="73" idx="2"/>
            </p:cNvCxnSpPr>
            <p:nvPr/>
          </p:nvCxnSpPr>
          <p:spPr>
            <a:xfrm>
              <a:off x="9925158" y="4321312"/>
              <a:ext cx="392381" cy="1"/>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80" name="Rectangle 79"/>
            <p:cNvSpPr/>
            <p:nvPr/>
          </p:nvSpPr>
          <p:spPr>
            <a:xfrm>
              <a:off x="9873187" y="4000792"/>
              <a:ext cx="412292" cy="307777"/>
            </a:xfrm>
            <a:prstGeom prst="rect">
              <a:avLst/>
            </a:prstGeom>
          </p:spPr>
          <p:txBody>
            <a:bodyPr wrap="none">
              <a:spAutoFit/>
            </a:bodyPr>
            <a:lstStyle/>
            <a:p>
              <a:pPr algn="ctr"/>
              <a:r>
                <a:rPr lang="en-US" sz="1400" dirty="0" smtClean="0"/>
                <a:t>0.5</a:t>
              </a:r>
              <a:endParaRPr lang="en-US" sz="1400" dirty="0"/>
            </a:p>
          </p:txBody>
        </p:sp>
        <p:grpSp>
          <p:nvGrpSpPr>
            <p:cNvPr id="82" name="Group 81"/>
            <p:cNvGrpSpPr/>
            <p:nvPr/>
          </p:nvGrpSpPr>
          <p:grpSpPr>
            <a:xfrm>
              <a:off x="9323313" y="4819194"/>
              <a:ext cx="601845" cy="481124"/>
              <a:chOff x="3278946" y="3027731"/>
              <a:chExt cx="1087781" cy="919118"/>
            </a:xfrm>
          </p:grpSpPr>
          <p:sp>
            <p:nvSpPr>
              <p:cNvPr id="83" name="Oval 82"/>
              <p:cNvSpPr/>
              <p:nvPr/>
            </p:nvSpPr>
            <p:spPr>
              <a:xfrm>
                <a:off x="3278946" y="3027731"/>
                <a:ext cx="1087781" cy="91911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dirty="0" smtClean="0"/>
                  <a:t>r</a:t>
                </a:r>
                <a:endParaRPr lang="en-US" sz="2800" dirty="0"/>
              </a:p>
            </p:txBody>
          </p:sp>
          <p:sp>
            <p:nvSpPr>
              <p:cNvPr id="84" name="TextBox 83"/>
              <p:cNvSpPr txBox="1"/>
              <p:nvPr/>
            </p:nvSpPr>
            <p:spPr>
              <a:xfrm>
                <a:off x="3624352" y="3271846"/>
                <a:ext cx="65" cy="430887"/>
              </a:xfrm>
              <a:prstGeom prst="rect">
                <a:avLst/>
              </a:prstGeom>
              <a:noFill/>
            </p:spPr>
            <p:txBody>
              <a:bodyPr wrap="none" lIns="0" tIns="0" rIns="0" bIns="0" rtlCol="0">
                <a:spAutoFit/>
              </a:bodyPr>
              <a:lstStyle/>
              <a:p>
                <a:endParaRPr lang="en-US" sz="2800" dirty="0"/>
              </a:p>
            </p:txBody>
          </p:sp>
        </p:grpSp>
        <p:cxnSp>
          <p:nvCxnSpPr>
            <p:cNvPr id="85" name="Straight Arrow Connector 7"/>
            <p:cNvCxnSpPr>
              <a:stCxn id="61" idx="5"/>
              <a:endCxn id="83" idx="1"/>
            </p:cNvCxnSpPr>
            <p:nvPr/>
          </p:nvCxnSpPr>
          <p:spPr>
            <a:xfrm rot="16200000" flipH="1">
              <a:off x="8928584" y="4406785"/>
              <a:ext cx="397077" cy="568657"/>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88" name="Rectangle 87"/>
            <p:cNvSpPr/>
            <p:nvPr/>
          </p:nvSpPr>
          <p:spPr>
            <a:xfrm>
              <a:off x="8897595" y="4669238"/>
              <a:ext cx="276038" cy="307777"/>
            </a:xfrm>
            <a:prstGeom prst="rect">
              <a:avLst/>
            </a:prstGeom>
          </p:spPr>
          <p:txBody>
            <a:bodyPr wrap="none">
              <a:spAutoFit/>
            </a:bodyPr>
            <a:lstStyle/>
            <a:p>
              <a:pPr algn="ctr"/>
              <a:r>
                <a:rPr lang="en-US" sz="1400" dirty="0" smtClean="0"/>
                <a:t>0</a:t>
              </a:r>
              <a:endParaRPr lang="en-US" sz="1400" dirty="0"/>
            </a:p>
          </p:txBody>
        </p:sp>
        <p:sp>
          <p:nvSpPr>
            <p:cNvPr id="79" name="Rectangle 78"/>
            <p:cNvSpPr/>
            <p:nvPr/>
          </p:nvSpPr>
          <p:spPr>
            <a:xfrm>
              <a:off x="8878961" y="4000792"/>
              <a:ext cx="412292" cy="307777"/>
            </a:xfrm>
            <a:prstGeom prst="rect">
              <a:avLst/>
            </a:prstGeom>
          </p:spPr>
          <p:txBody>
            <a:bodyPr wrap="none">
              <a:spAutoFit/>
            </a:bodyPr>
            <a:lstStyle/>
            <a:p>
              <a:pPr algn="ctr"/>
              <a:r>
                <a:rPr lang="en-US" sz="1400" dirty="0" smtClean="0"/>
                <a:t>0.1</a:t>
              </a:r>
              <a:endParaRPr lang="en-US" sz="1400" dirty="0"/>
            </a:p>
          </p:txBody>
        </p:sp>
        <p:sp>
          <p:nvSpPr>
            <p:cNvPr id="92" name="TextBox 91"/>
            <p:cNvSpPr txBox="1"/>
            <p:nvPr/>
          </p:nvSpPr>
          <p:spPr>
            <a:xfrm>
              <a:off x="8362709" y="5301886"/>
              <a:ext cx="2523063" cy="523220"/>
            </a:xfrm>
            <a:prstGeom prst="rect">
              <a:avLst/>
            </a:prstGeom>
            <a:noFill/>
          </p:spPr>
          <p:txBody>
            <a:bodyPr wrap="none" rtlCol="0">
              <a:spAutoFit/>
            </a:bodyPr>
            <a:lstStyle/>
            <a:p>
              <a:pPr algn="ctr"/>
              <a:r>
                <a:rPr lang="en-US" sz="1400" dirty="0" smtClean="0"/>
                <a:t>One technique is exploitable 5%</a:t>
              </a:r>
            </a:p>
            <a:p>
              <a:pPr algn="ctr"/>
              <a:r>
                <a:rPr lang="en-US" sz="1400" dirty="0" smtClean="0"/>
                <a:t>of the time, the other not at all</a:t>
              </a:r>
              <a:endParaRPr lang="en-US" sz="1400" dirty="0"/>
            </a:p>
          </p:txBody>
        </p:sp>
      </p:grpSp>
    </p:spTree>
    <p:extLst>
      <p:ext uri="{BB962C8B-B14F-4D97-AF65-F5344CB8AC3E}">
        <p14:creationId xmlns:p14="http://schemas.microsoft.com/office/powerpoint/2010/main" val="168820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500"/>
                                        <p:tgtEl>
                                          <p:spTgt spid="9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fade">
                                      <p:cBhvr>
                                        <p:cTn id="29" dur="500"/>
                                        <p:tgtEl>
                                          <p:spTgt spid="9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exploitation techniques</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23</a:t>
            </a:fld>
            <a:endParaRPr lang="en-US"/>
          </a:p>
        </p:txBody>
      </p:sp>
      <p:sp>
        <p:nvSpPr>
          <p:cNvPr id="6" name="Rounded Rectangle 5"/>
          <p:cNvSpPr/>
          <p:nvPr/>
        </p:nvSpPr>
        <p:spPr>
          <a:xfrm>
            <a:off x="543696" y="1574395"/>
            <a:ext cx="2166551" cy="216176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Stack return address overwrite</a:t>
            </a:r>
            <a:endParaRPr lang="en-US" dirty="0"/>
          </a:p>
        </p:txBody>
      </p:sp>
      <p:sp>
        <p:nvSpPr>
          <p:cNvPr id="20" name="Rounded Rectangle 19"/>
          <p:cNvSpPr/>
          <p:nvPr/>
        </p:nvSpPr>
        <p:spPr>
          <a:xfrm>
            <a:off x="543696" y="3970641"/>
            <a:ext cx="2166551" cy="216176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Convert a relative write into an absolute write</a:t>
            </a:r>
            <a:endParaRPr lang="en-US" dirty="0"/>
          </a:p>
        </p:txBody>
      </p:sp>
      <p:grpSp>
        <p:nvGrpSpPr>
          <p:cNvPr id="56" name="Group 55"/>
          <p:cNvGrpSpPr/>
          <p:nvPr/>
        </p:nvGrpSpPr>
        <p:grpSpPr>
          <a:xfrm>
            <a:off x="4040655" y="2787077"/>
            <a:ext cx="4979776" cy="803786"/>
            <a:chOff x="4040655" y="2787077"/>
            <a:chExt cx="4979776" cy="803786"/>
          </a:xfrm>
        </p:grpSpPr>
        <p:sp>
          <p:nvSpPr>
            <p:cNvPr id="21" name="Line Callout 2 20"/>
            <p:cNvSpPr/>
            <p:nvPr/>
          </p:nvSpPr>
          <p:spPr>
            <a:xfrm>
              <a:off x="4040655" y="2787077"/>
              <a:ext cx="2129486"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corrupt return </a:t>
              </a:r>
              <a:r>
                <a:rPr lang="en-US" sz="1200" dirty="0" err="1" smtClean="0"/>
                <a:t>addr</a:t>
              </a:r>
              <a:r>
                <a:rPr lang="en-US" sz="1200" dirty="0" smtClean="0"/>
                <a:t>?</a:t>
              </a:r>
            </a:p>
            <a:p>
              <a:pPr marL="171450" indent="-171450">
                <a:buFont typeface="Arial" panose="020B0604020202020204" pitchFamily="34" charset="0"/>
                <a:buChar char="•"/>
              </a:pPr>
              <a:r>
                <a:rPr lang="en-US" sz="1200" dirty="0" smtClean="0"/>
                <a:t>Known disp. to return </a:t>
              </a:r>
              <a:r>
                <a:rPr lang="en-US" sz="1200" dirty="0" err="1" smtClean="0"/>
                <a:t>addr</a:t>
              </a:r>
              <a:r>
                <a:rPr lang="en-US" sz="1200" dirty="0" smtClean="0"/>
                <a:t>?</a:t>
              </a:r>
              <a:endParaRPr lang="en-US" sz="1200" dirty="0"/>
            </a:p>
          </p:txBody>
        </p:sp>
        <p:sp>
          <p:nvSpPr>
            <p:cNvPr id="22" name="Line Callout 2 21"/>
            <p:cNvSpPr/>
            <p:nvPr/>
          </p:nvSpPr>
          <p:spPr>
            <a:xfrm>
              <a:off x="6849759" y="2787077"/>
              <a:ext cx="2170672"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trigger function return?</a:t>
              </a:r>
            </a:p>
            <a:p>
              <a:pPr marL="171450" indent="-171450">
                <a:buFont typeface="Arial" panose="020B0604020202020204" pitchFamily="34" charset="0"/>
                <a:buChar char="•"/>
              </a:pPr>
              <a:r>
                <a:rPr lang="en-US" sz="1200" dirty="0" smtClean="0"/>
                <a:t>Can bypass stack cookie?</a:t>
              </a:r>
              <a:endParaRPr lang="en-US" sz="1200" dirty="0"/>
            </a:p>
          </p:txBody>
        </p:sp>
      </p:grpSp>
      <p:grpSp>
        <p:nvGrpSpPr>
          <p:cNvPr id="59" name="Group 58"/>
          <p:cNvGrpSpPr/>
          <p:nvPr/>
        </p:nvGrpSpPr>
        <p:grpSpPr>
          <a:xfrm>
            <a:off x="4040655" y="5160509"/>
            <a:ext cx="4979776" cy="803786"/>
            <a:chOff x="4040655" y="5160509"/>
            <a:chExt cx="4979776" cy="803786"/>
          </a:xfrm>
        </p:grpSpPr>
        <p:sp>
          <p:nvSpPr>
            <p:cNvPr id="35" name="Line Callout 2 34"/>
            <p:cNvSpPr/>
            <p:nvPr/>
          </p:nvSpPr>
          <p:spPr>
            <a:xfrm>
              <a:off x="4040655" y="5160509"/>
              <a:ext cx="2129486"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corrupt write base?</a:t>
              </a:r>
            </a:p>
            <a:p>
              <a:pPr marL="171450" indent="-171450">
                <a:buFont typeface="Arial" panose="020B0604020202020204" pitchFamily="34" charset="0"/>
                <a:buChar char="•"/>
              </a:pPr>
              <a:r>
                <a:rPr lang="en-US" sz="1200" dirty="0" smtClean="0"/>
                <a:t>Known disp. to write base?</a:t>
              </a:r>
              <a:endParaRPr lang="en-US" sz="1200" dirty="0"/>
            </a:p>
          </p:txBody>
        </p:sp>
        <p:sp>
          <p:nvSpPr>
            <p:cNvPr id="36" name="Line Callout 2 35"/>
            <p:cNvSpPr/>
            <p:nvPr/>
          </p:nvSpPr>
          <p:spPr>
            <a:xfrm>
              <a:off x="6849759" y="5160509"/>
              <a:ext cx="2170672"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trigger memory write?</a:t>
              </a:r>
              <a:endParaRPr lang="en-US" sz="1200" dirty="0"/>
            </a:p>
          </p:txBody>
        </p:sp>
      </p:grpSp>
      <p:grpSp>
        <p:nvGrpSpPr>
          <p:cNvPr id="57" name="Group 56"/>
          <p:cNvGrpSpPr/>
          <p:nvPr/>
        </p:nvGrpSpPr>
        <p:grpSpPr>
          <a:xfrm>
            <a:off x="9480941" y="2265826"/>
            <a:ext cx="2559803" cy="1432512"/>
            <a:chOff x="9480941" y="2265826"/>
            <a:chExt cx="2559803" cy="1432512"/>
          </a:xfrm>
        </p:grpSpPr>
        <p:sp>
          <p:nvSpPr>
            <p:cNvPr id="40" name="Rectangle 39"/>
            <p:cNvSpPr/>
            <p:nvPr/>
          </p:nvSpPr>
          <p:spPr>
            <a:xfrm>
              <a:off x="9480941" y="2744231"/>
              <a:ext cx="2559803" cy="954107"/>
            </a:xfrm>
            <a:prstGeom prst="rect">
              <a:avLst/>
            </a:prstGeom>
          </p:spPr>
          <p:txBody>
            <a:bodyPr wrap="none">
              <a:spAutoFit/>
            </a:bodyPr>
            <a:lstStyle/>
            <a:p>
              <a:pPr algn="ctr"/>
              <a:r>
                <a:rPr lang="en-US" sz="1400" dirty="0" smtClean="0">
                  <a:solidFill>
                    <a:srgbClr val="FFFF66"/>
                  </a:solidFill>
                </a:rPr>
                <a:t>Uses a </a:t>
              </a:r>
              <a:r>
                <a:rPr lang="en-US" sz="1400" dirty="0" err="1" smtClean="0">
                  <a:solidFill>
                    <a:srgbClr val="FFFF66"/>
                  </a:solidFill>
                </a:rPr>
                <a:t>w</a:t>
              </a:r>
              <a:r>
                <a:rPr lang="en-US" sz="1400" dirty="0" err="1" smtClean="0">
                  <a:solidFill>
                    <a:srgbClr val="FFFF66"/>
                  </a:solidFill>
                  <a:sym typeface="Wingdings" panose="05000000000000000000" pitchFamily="2" charset="2"/>
                </a:rPr>
                <a:t>r</a:t>
              </a:r>
              <a:r>
                <a:rPr lang="en-US" sz="1400" dirty="0" smtClean="0">
                  <a:solidFill>
                    <a:srgbClr val="FFFF66"/>
                  </a:solidFill>
                  <a:sym typeface="Wingdings" panose="05000000000000000000" pitchFamily="2" charset="2"/>
                </a:rPr>
                <a:t> and </a:t>
              </a:r>
              <a:r>
                <a:rPr lang="en-US" sz="1400" dirty="0" err="1" smtClean="0">
                  <a:solidFill>
                    <a:srgbClr val="FFFF66"/>
                  </a:solidFill>
                  <a:sym typeface="Wingdings" panose="05000000000000000000" pitchFamily="2" charset="2"/>
                </a:rPr>
                <a:t>rx</a:t>
              </a:r>
              <a:r>
                <a:rPr lang="en-US" sz="1400" dirty="0" smtClean="0">
                  <a:solidFill>
                    <a:srgbClr val="FFFF66"/>
                  </a:solidFill>
                  <a:sym typeface="Wingdings" panose="05000000000000000000" pitchFamily="2" charset="2"/>
                </a:rPr>
                <a:t> primitive</a:t>
              </a:r>
            </a:p>
            <a:p>
              <a:pPr algn="ctr"/>
              <a:r>
                <a:rPr lang="en-US" sz="1400" dirty="0" smtClean="0">
                  <a:solidFill>
                    <a:srgbClr val="FFFF66"/>
                  </a:solidFill>
                  <a:sym typeface="Wingdings" panose="05000000000000000000" pitchFamily="2" charset="2"/>
                </a:rPr>
                <a:t>to transition from a controlled</a:t>
              </a:r>
            </a:p>
            <a:p>
              <a:pPr algn="ctr"/>
              <a:r>
                <a:rPr lang="en-US" sz="1400" dirty="0" smtClean="0">
                  <a:solidFill>
                    <a:srgbClr val="FFFF66"/>
                  </a:solidFill>
                  <a:sym typeface="Wingdings" panose="05000000000000000000" pitchFamily="2" charset="2"/>
                </a:rPr>
                <a:t>content write to an execute with</a:t>
              </a:r>
            </a:p>
            <a:p>
              <a:pPr algn="ctr"/>
              <a:r>
                <a:rPr lang="en-US" sz="1400" dirty="0" smtClean="0">
                  <a:solidFill>
                    <a:srgbClr val="FFFF66"/>
                  </a:solidFill>
                  <a:sym typeface="Wingdings" panose="05000000000000000000" pitchFamily="2" charset="2"/>
                </a:rPr>
                <a:t>a controlled base</a:t>
              </a:r>
              <a:endParaRPr lang="en-US" sz="1400" dirty="0"/>
            </a:p>
          </p:txBody>
        </p:sp>
        <p:sp>
          <p:nvSpPr>
            <p:cNvPr id="48" name="Bent Arrow 47"/>
            <p:cNvSpPr/>
            <p:nvPr/>
          </p:nvSpPr>
          <p:spPr>
            <a:xfrm rot="5400000">
              <a:off x="10361861" y="2207436"/>
              <a:ext cx="478407" cy="595187"/>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grpSp>
      <p:grpSp>
        <p:nvGrpSpPr>
          <p:cNvPr id="60" name="Group 59"/>
          <p:cNvGrpSpPr/>
          <p:nvPr/>
        </p:nvGrpSpPr>
        <p:grpSpPr>
          <a:xfrm>
            <a:off x="9519219" y="4647720"/>
            <a:ext cx="2483244" cy="1423815"/>
            <a:chOff x="9519219" y="4647720"/>
            <a:chExt cx="2483244" cy="1423815"/>
          </a:xfrm>
        </p:grpSpPr>
        <p:sp>
          <p:nvSpPr>
            <p:cNvPr id="47" name="Rectangle 46"/>
            <p:cNvSpPr/>
            <p:nvPr/>
          </p:nvSpPr>
          <p:spPr>
            <a:xfrm>
              <a:off x="9519219" y="5117428"/>
              <a:ext cx="2483244" cy="954107"/>
            </a:xfrm>
            <a:prstGeom prst="rect">
              <a:avLst/>
            </a:prstGeom>
          </p:spPr>
          <p:txBody>
            <a:bodyPr wrap="none">
              <a:spAutoFit/>
            </a:bodyPr>
            <a:lstStyle/>
            <a:p>
              <a:pPr algn="ctr"/>
              <a:r>
                <a:rPr lang="en-US" sz="1400" dirty="0" smtClean="0">
                  <a:solidFill>
                    <a:srgbClr val="FFFF66"/>
                  </a:solidFill>
                </a:rPr>
                <a:t>Uses a </a:t>
              </a:r>
              <a:r>
                <a:rPr lang="en-US" sz="1400" dirty="0" err="1" smtClean="0">
                  <a:solidFill>
                    <a:srgbClr val="FFFF66"/>
                  </a:solidFill>
                </a:rPr>
                <a:t>w</a:t>
              </a:r>
              <a:r>
                <a:rPr lang="en-US" sz="1400" dirty="0" err="1" smtClean="0">
                  <a:solidFill>
                    <a:srgbClr val="FFFF66"/>
                  </a:solidFill>
                  <a:sym typeface="Wingdings" panose="05000000000000000000" pitchFamily="2" charset="2"/>
                </a:rPr>
                <a:t>r</a:t>
              </a:r>
              <a:r>
                <a:rPr lang="en-US" sz="1400" dirty="0" smtClean="0">
                  <a:solidFill>
                    <a:srgbClr val="FFFF66"/>
                  </a:solidFill>
                  <a:sym typeface="Wingdings" panose="05000000000000000000" pitchFamily="2" charset="2"/>
                </a:rPr>
                <a:t> and </a:t>
              </a:r>
              <a:r>
                <a:rPr lang="en-US" sz="1400" dirty="0" err="1" smtClean="0">
                  <a:solidFill>
                    <a:srgbClr val="FFFF66"/>
                  </a:solidFill>
                  <a:sym typeface="Wingdings" panose="05000000000000000000" pitchFamily="2" charset="2"/>
                </a:rPr>
                <a:t>rw</a:t>
              </a:r>
              <a:r>
                <a:rPr lang="en-US" sz="1400" dirty="0" smtClean="0">
                  <a:solidFill>
                    <a:srgbClr val="FFFF66"/>
                  </a:solidFill>
                  <a:sym typeface="Wingdings" panose="05000000000000000000" pitchFamily="2" charset="2"/>
                </a:rPr>
                <a:t> primitive</a:t>
              </a:r>
            </a:p>
            <a:p>
              <a:pPr algn="ctr"/>
              <a:r>
                <a:rPr lang="en-US" sz="1400" dirty="0" smtClean="0">
                  <a:solidFill>
                    <a:srgbClr val="FFFF66"/>
                  </a:solidFill>
                  <a:sym typeface="Wingdings" panose="05000000000000000000" pitchFamily="2" charset="2"/>
                </a:rPr>
                <a:t>to transition from a write with</a:t>
              </a:r>
            </a:p>
            <a:p>
              <a:pPr algn="ctr"/>
              <a:r>
                <a:rPr lang="en-US" sz="1400" dirty="0" smtClean="0">
                  <a:solidFill>
                    <a:srgbClr val="FFFF66"/>
                  </a:solidFill>
                  <a:sym typeface="Wingdings" panose="05000000000000000000" pitchFamily="2" charset="2"/>
                </a:rPr>
                <a:t>a controlled displacement to a </a:t>
              </a:r>
            </a:p>
            <a:p>
              <a:pPr algn="ctr"/>
              <a:r>
                <a:rPr lang="en-US" sz="1400" dirty="0" smtClean="0">
                  <a:solidFill>
                    <a:srgbClr val="FFFF66"/>
                  </a:solidFill>
                  <a:sym typeface="Wingdings" panose="05000000000000000000" pitchFamily="2" charset="2"/>
                </a:rPr>
                <a:t>write with a controlled base</a:t>
              </a:r>
              <a:endParaRPr lang="en-US" sz="1400" dirty="0"/>
            </a:p>
          </p:txBody>
        </p:sp>
        <p:sp>
          <p:nvSpPr>
            <p:cNvPr id="49" name="Bent Arrow 48"/>
            <p:cNvSpPr/>
            <p:nvPr/>
          </p:nvSpPr>
          <p:spPr>
            <a:xfrm rot="5400000">
              <a:off x="10361860" y="4589330"/>
              <a:ext cx="478407" cy="595187"/>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grpSp>
      <p:grpSp>
        <p:nvGrpSpPr>
          <p:cNvPr id="55" name="Group 54"/>
          <p:cNvGrpSpPr/>
          <p:nvPr/>
        </p:nvGrpSpPr>
        <p:grpSpPr>
          <a:xfrm>
            <a:off x="2907955" y="1709464"/>
            <a:ext cx="7224584" cy="842835"/>
            <a:chOff x="2907955" y="1709464"/>
            <a:chExt cx="7224584" cy="842835"/>
          </a:xfrm>
        </p:grpSpPr>
        <p:sp>
          <p:nvSpPr>
            <p:cNvPr id="9" name="Rounded Rectangle 8"/>
            <p:cNvSpPr/>
            <p:nvPr/>
          </p:nvSpPr>
          <p:spPr>
            <a:xfrm>
              <a:off x="2907955" y="20827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w-bf-cc-</a:t>
              </a:r>
              <a:r>
                <a:rPr lang="en-US" dirty="0" err="1" smtClean="0"/>
                <a:t>df</a:t>
              </a:r>
              <a:r>
                <a:rPr lang="en-US" dirty="0" smtClean="0"/>
                <a:t>-</a:t>
              </a:r>
              <a:r>
                <a:rPr lang="en-US" dirty="0" err="1" smtClean="0"/>
                <a:t>ec</a:t>
              </a:r>
              <a:endParaRPr lang="en-US" dirty="0"/>
            </a:p>
          </p:txBody>
        </p:sp>
        <p:sp>
          <p:nvSpPr>
            <p:cNvPr id="10" name="Rounded Rectangle 9"/>
            <p:cNvSpPr/>
            <p:nvPr/>
          </p:nvSpPr>
          <p:spPr>
            <a:xfrm>
              <a:off x="5737652" y="20827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r-bf-cc-</a:t>
              </a:r>
              <a:r>
                <a:rPr lang="en-US" dirty="0" err="1" smtClean="0"/>
                <a:t>df</a:t>
              </a:r>
              <a:r>
                <a:rPr lang="en-US" dirty="0" smtClean="0"/>
                <a:t>-</a:t>
              </a:r>
              <a:r>
                <a:rPr lang="en-US" dirty="0" err="1" smtClean="0"/>
                <a:t>ef</a:t>
              </a:r>
              <a:endParaRPr lang="en-US" dirty="0"/>
            </a:p>
          </p:txBody>
        </p:sp>
        <p:sp>
          <p:nvSpPr>
            <p:cNvPr id="11" name="Rounded Rectangle 10"/>
            <p:cNvSpPr/>
            <p:nvPr/>
          </p:nvSpPr>
          <p:spPr>
            <a:xfrm>
              <a:off x="8567349" y="20827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r>
                <a:rPr lang="en-US" dirty="0" err="1" smtClean="0"/>
                <a:t>bc</a:t>
              </a:r>
              <a:r>
                <a:rPr lang="en-US" dirty="0" smtClean="0"/>
                <a:t>-c?</a:t>
              </a:r>
              <a:endParaRPr lang="en-US" dirty="0"/>
            </a:p>
          </p:txBody>
        </p:sp>
        <p:cxnSp>
          <p:nvCxnSpPr>
            <p:cNvPr id="12" name="Straight Arrow Connector 7"/>
            <p:cNvCxnSpPr>
              <a:stCxn id="9" idx="3"/>
              <a:endCxn id="10" idx="1"/>
            </p:cNvCxnSpPr>
            <p:nvPr/>
          </p:nvCxnSpPr>
          <p:spPr>
            <a:xfrm>
              <a:off x="4473145" y="2317521"/>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7"/>
            <p:cNvCxnSpPr>
              <a:stCxn id="10" idx="3"/>
              <a:endCxn id="11" idx="1"/>
            </p:cNvCxnSpPr>
            <p:nvPr/>
          </p:nvCxnSpPr>
          <p:spPr>
            <a:xfrm>
              <a:off x="7302842" y="2317521"/>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3562214" y="1709464"/>
                  <a:ext cx="2566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3562214" y="1709464"/>
                  <a:ext cx="256673" cy="276999"/>
                </a:xfrm>
                <a:prstGeom prst="rect">
                  <a:avLst/>
                </a:prstGeom>
                <a:blipFill rotWithShape="0">
                  <a:blip r:embed="rId2"/>
                  <a:stretch>
                    <a:fillRect l="-14286" r="-9524"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6391911" y="1709465"/>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6391911" y="1709465"/>
                  <a:ext cx="261995" cy="276999"/>
                </a:xfrm>
                <a:prstGeom prst="rect">
                  <a:avLst/>
                </a:prstGeom>
                <a:blipFill rotWithShape="0">
                  <a:blip r:embed="rId3"/>
                  <a:stretch>
                    <a:fillRect l="-13953" r="-6977"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9218946" y="1709464"/>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9218946" y="1709464"/>
                  <a:ext cx="261995" cy="276999"/>
                </a:xfrm>
                <a:prstGeom prst="rect">
                  <a:avLst/>
                </a:prstGeom>
                <a:blipFill rotWithShape="0">
                  <a:blip r:embed="rId4"/>
                  <a:stretch>
                    <a:fillRect l="-13953" r="-9302" b="-15217"/>
                  </a:stretch>
                </a:blipFill>
              </p:spPr>
              <p:txBody>
                <a:bodyPr/>
                <a:lstStyle/>
                <a:p>
                  <a:r>
                    <a:rPr lang="en-US">
                      <a:noFill/>
                    </a:rPr>
                    <a:t> </a:t>
                  </a:r>
                </a:p>
              </p:txBody>
            </p:sp>
          </mc:Fallback>
        </mc:AlternateContent>
        <p:sp>
          <p:nvSpPr>
            <p:cNvPr id="51" name="TextBox 50"/>
            <p:cNvSpPr txBox="1"/>
            <p:nvPr/>
          </p:nvSpPr>
          <p:spPr>
            <a:xfrm>
              <a:off x="4524389" y="1989496"/>
              <a:ext cx="1106393" cy="261610"/>
            </a:xfrm>
            <a:prstGeom prst="rect">
              <a:avLst/>
            </a:prstGeom>
            <a:noFill/>
          </p:spPr>
          <p:txBody>
            <a:bodyPr wrap="none" rtlCol="0">
              <a:spAutoFit/>
            </a:bodyPr>
            <a:lstStyle/>
            <a:p>
              <a:pPr algn="ctr"/>
              <a:r>
                <a:rPr lang="en-US" sz="1100" dirty="0"/>
                <a:t>c</a:t>
              </a:r>
              <a:r>
                <a:rPr lang="en-US" sz="1100" dirty="0" smtClean="0"/>
                <a:t>orrupt ret </a:t>
              </a:r>
              <a:r>
                <a:rPr lang="en-US" sz="1100" dirty="0" err="1" smtClean="0"/>
                <a:t>addr</a:t>
              </a:r>
              <a:endParaRPr lang="en-US" sz="1100" dirty="0"/>
            </a:p>
          </p:txBody>
        </p:sp>
        <p:sp>
          <p:nvSpPr>
            <p:cNvPr id="52" name="TextBox 51"/>
            <p:cNvSpPr txBox="1"/>
            <p:nvPr/>
          </p:nvSpPr>
          <p:spPr>
            <a:xfrm>
              <a:off x="7308256" y="1986463"/>
              <a:ext cx="1141659" cy="261610"/>
            </a:xfrm>
            <a:prstGeom prst="rect">
              <a:avLst/>
            </a:prstGeom>
            <a:noFill/>
          </p:spPr>
          <p:txBody>
            <a:bodyPr wrap="none" rtlCol="0">
              <a:spAutoFit/>
            </a:bodyPr>
            <a:lstStyle/>
            <a:p>
              <a:pPr algn="ctr"/>
              <a:r>
                <a:rPr lang="en-US" sz="1100" dirty="0" smtClean="0"/>
                <a:t>return from </a:t>
              </a:r>
              <a:r>
                <a:rPr lang="en-US" sz="1100" dirty="0" err="1" smtClean="0"/>
                <a:t>func</a:t>
              </a:r>
              <a:endParaRPr lang="en-US" sz="1100" dirty="0"/>
            </a:p>
          </p:txBody>
        </p:sp>
      </p:grpSp>
      <p:grpSp>
        <p:nvGrpSpPr>
          <p:cNvPr id="58" name="Group 57"/>
          <p:cNvGrpSpPr/>
          <p:nvPr/>
        </p:nvGrpSpPr>
        <p:grpSpPr>
          <a:xfrm>
            <a:off x="2907955" y="4082896"/>
            <a:ext cx="7224584" cy="842835"/>
            <a:chOff x="2907955" y="4082896"/>
            <a:chExt cx="7224584" cy="842835"/>
          </a:xfrm>
        </p:grpSpPr>
        <p:sp>
          <p:nvSpPr>
            <p:cNvPr id="30" name="Rounded Rectangle 29"/>
            <p:cNvSpPr/>
            <p:nvPr/>
          </p:nvSpPr>
          <p:spPr>
            <a:xfrm>
              <a:off x="2907955" y="4456175"/>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w-bf-cc-dc-</a:t>
              </a:r>
              <a:r>
                <a:rPr lang="en-US" dirty="0" err="1" smtClean="0"/>
                <a:t>ef</a:t>
              </a:r>
              <a:endParaRPr lang="en-US" dirty="0"/>
            </a:p>
          </p:txBody>
        </p:sp>
        <p:sp>
          <p:nvSpPr>
            <p:cNvPr id="31" name="Rounded Rectangle 30"/>
            <p:cNvSpPr/>
            <p:nvPr/>
          </p:nvSpPr>
          <p:spPr>
            <a:xfrm>
              <a:off x="5737652" y="4456175"/>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r-bf-cc-</a:t>
              </a:r>
              <a:r>
                <a:rPr lang="en-US" dirty="0" err="1" smtClean="0"/>
                <a:t>df</a:t>
              </a:r>
              <a:r>
                <a:rPr lang="en-US" dirty="0" smtClean="0"/>
                <a:t>-</a:t>
              </a:r>
              <a:r>
                <a:rPr lang="en-US" dirty="0" err="1" smtClean="0"/>
                <a:t>ef</a:t>
              </a:r>
              <a:endParaRPr lang="en-US" dirty="0"/>
            </a:p>
          </p:txBody>
        </p:sp>
        <p:sp>
          <p:nvSpPr>
            <p:cNvPr id="32" name="Rounded Rectangle 31"/>
            <p:cNvSpPr/>
            <p:nvPr/>
          </p:nvSpPr>
          <p:spPr>
            <a:xfrm>
              <a:off x="8567349" y="4456175"/>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a:t>
              </a:r>
              <a:r>
                <a:rPr lang="en-US" dirty="0" err="1" smtClean="0"/>
                <a:t>bc</a:t>
              </a:r>
              <a:r>
                <a:rPr lang="en-US" dirty="0" smtClean="0"/>
                <a:t>-c?-</a:t>
              </a:r>
              <a:r>
                <a:rPr lang="en-US" dirty="0" err="1" smtClean="0"/>
                <a:t>df-ef</a:t>
              </a:r>
              <a:endParaRPr lang="en-US" dirty="0"/>
            </a:p>
          </p:txBody>
        </p:sp>
        <p:cxnSp>
          <p:nvCxnSpPr>
            <p:cNvPr id="33" name="Straight Arrow Connector 7"/>
            <p:cNvCxnSpPr>
              <a:stCxn id="30" idx="3"/>
              <a:endCxn id="31" idx="1"/>
            </p:cNvCxnSpPr>
            <p:nvPr/>
          </p:nvCxnSpPr>
          <p:spPr>
            <a:xfrm>
              <a:off x="4473145" y="4690953"/>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34" name="Straight Arrow Connector 7"/>
            <p:cNvCxnSpPr>
              <a:stCxn id="31" idx="3"/>
              <a:endCxn id="32" idx="1"/>
            </p:cNvCxnSpPr>
            <p:nvPr/>
          </p:nvCxnSpPr>
          <p:spPr>
            <a:xfrm>
              <a:off x="7302842" y="4690953"/>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37" name="TextBox 36"/>
                <p:cNvSpPr txBox="1"/>
                <p:nvPr/>
              </p:nvSpPr>
              <p:spPr>
                <a:xfrm>
                  <a:off x="3562214" y="4082897"/>
                  <a:ext cx="25667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oMath>
                    </m:oMathPara>
                  </a14:m>
                  <a:endParaRPr lang="en-US" dirty="0"/>
                </a:p>
              </p:txBody>
            </p:sp>
          </mc:Choice>
          <mc:Fallback xmlns="">
            <p:sp>
              <p:nvSpPr>
                <p:cNvPr id="37" name="TextBox 36"/>
                <p:cNvSpPr txBox="1">
                  <a:spLocks noRot="1" noChangeAspect="1" noMove="1" noResize="1" noEditPoints="1" noAdjustHandles="1" noChangeArrowheads="1" noChangeShapeType="1" noTextEdit="1"/>
                </p:cNvSpPr>
                <p:nvPr/>
              </p:nvSpPr>
              <p:spPr>
                <a:xfrm>
                  <a:off x="3562214" y="4082897"/>
                  <a:ext cx="256672" cy="276999"/>
                </a:xfrm>
                <a:prstGeom prst="rect">
                  <a:avLst/>
                </a:prstGeom>
                <a:blipFill rotWithShape="0">
                  <a:blip r:embed="rId5"/>
                  <a:stretch>
                    <a:fillRect l="-14286" r="-9524" b="-1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6391911" y="4082897"/>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oMath>
                    </m:oMathPara>
                  </a14:m>
                  <a:endParaRPr lang="en-US" dirty="0"/>
                </a:p>
              </p:txBody>
            </p:sp>
          </mc:Choice>
          <mc:Fallback xmlns="">
            <p:sp>
              <p:nvSpPr>
                <p:cNvPr id="38" name="TextBox 37"/>
                <p:cNvSpPr txBox="1">
                  <a:spLocks noRot="1" noChangeAspect="1" noMove="1" noResize="1" noEditPoints="1" noAdjustHandles="1" noChangeArrowheads="1" noChangeShapeType="1" noTextEdit="1"/>
                </p:cNvSpPr>
                <p:nvPr/>
              </p:nvSpPr>
              <p:spPr>
                <a:xfrm>
                  <a:off x="6391911" y="4082897"/>
                  <a:ext cx="261995" cy="276999"/>
                </a:xfrm>
                <a:prstGeom prst="rect">
                  <a:avLst/>
                </a:prstGeom>
                <a:blipFill rotWithShape="0">
                  <a:blip r:embed="rId6"/>
                  <a:stretch>
                    <a:fillRect l="-13953" r="-6977" b="-1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9218946" y="4082896"/>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oMath>
                    </m:oMathPara>
                  </a14:m>
                  <a:endParaRPr lang="en-US" dirty="0"/>
                </a:p>
              </p:txBody>
            </p:sp>
          </mc:Choice>
          <mc:Fallback xmlns="">
            <p:sp>
              <p:nvSpPr>
                <p:cNvPr id="39" name="TextBox 38"/>
                <p:cNvSpPr txBox="1">
                  <a:spLocks noRot="1" noChangeAspect="1" noMove="1" noResize="1" noEditPoints="1" noAdjustHandles="1" noChangeArrowheads="1" noChangeShapeType="1" noTextEdit="1"/>
                </p:cNvSpPr>
                <p:nvPr/>
              </p:nvSpPr>
              <p:spPr>
                <a:xfrm>
                  <a:off x="9218946" y="4082896"/>
                  <a:ext cx="261995" cy="276999"/>
                </a:xfrm>
                <a:prstGeom prst="rect">
                  <a:avLst/>
                </a:prstGeom>
                <a:blipFill rotWithShape="0">
                  <a:blip r:embed="rId7"/>
                  <a:stretch>
                    <a:fillRect l="-13953" r="-9302" b="-15556"/>
                  </a:stretch>
                </a:blipFill>
              </p:spPr>
              <p:txBody>
                <a:bodyPr/>
                <a:lstStyle/>
                <a:p>
                  <a:r>
                    <a:rPr lang="en-US">
                      <a:noFill/>
                    </a:rPr>
                    <a:t> </a:t>
                  </a:r>
                </a:p>
              </p:txBody>
            </p:sp>
          </mc:Fallback>
        </mc:AlternateContent>
        <p:sp>
          <p:nvSpPr>
            <p:cNvPr id="53" name="TextBox 52"/>
            <p:cNvSpPr txBox="1"/>
            <p:nvPr/>
          </p:nvSpPr>
          <p:spPr>
            <a:xfrm>
              <a:off x="4488872" y="4359895"/>
              <a:ext cx="1241045" cy="261610"/>
            </a:xfrm>
            <a:prstGeom prst="rect">
              <a:avLst/>
            </a:prstGeom>
            <a:noFill/>
          </p:spPr>
          <p:txBody>
            <a:bodyPr wrap="none" rtlCol="0">
              <a:spAutoFit/>
            </a:bodyPr>
            <a:lstStyle/>
            <a:p>
              <a:pPr algn="ctr"/>
              <a:r>
                <a:rPr lang="en-US" sz="1100" dirty="0"/>
                <a:t>c</a:t>
              </a:r>
              <a:r>
                <a:rPr lang="en-US" sz="1100" dirty="0" smtClean="0"/>
                <a:t>orrupt write base</a:t>
              </a:r>
              <a:endParaRPr lang="en-US" sz="1100" dirty="0"/>
            </a:p>
          </p:txBody>
        </p:sp>
        <p:sp>
          <p:nvSpPr>
            <p:cNvPr id="54" name="TextBox 53"/>
            <p:cNvSpPr txBox="1"/>
            <p:nvPr/>
          </p:nvSpPr>
          <p:spPr>
            <a:xfrm>
              <a:off x="7321884" y="4343925"/>
              <a:ext cx="1114408" cy="261610"/>
            </a:xfrm>
            <a:prstGeom prst="rect">
              <a:avLst/>
            </a:prstGeom>
            <a:noFill/>
          </p:spPr>
          <p:txBody>
            <a:bodyPr wrap="none" rtlCol="0">
              <a:spAutoFit/>
            </a:bodyPr>
            <a:lstStyle/>
            <a:p>
              <a:pPr algn="ctr"/>
              <a:r>
                <a:rPr lang="en-US" sz="1100" dirty="0" smtClean="0"/>
                <a:t>write using base</a:t>
              </a:r>
              <a:endParaRPr lang="en-US" sz="1100" dirty="0"/>
            </a:p>
          </p:txBody>
        </p:sp>
      </p:grpSp>
    </p:spTree>
    <p:extLst>
      <p:ext uri="{BB962C8B-B14F-4D97-AF65-F5344CB8AC3E}">
        <p14:creationId xmlns:p14="http://schemas.microsoft.com/office/powerpoint/2010/main" val="351589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fade">
                                      <p:cBhvr>
                                        <p:cTn id="11" dur="500"/>
                                        <p:tgtEl>
                                          <p:spTgt spid="5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500"/>
                                        <p:tgtEl>
                                          <p:spTgt spid="5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wipe(left)">
                                      <p:cBhvr>
                                        <p:cTn id="25" dur="500"/>
                                        <p:tgtEl>
                                          <p:spTgt spid="58"/>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60"/>
                                        </p:tgtEl>
                                        <p:attrNameLst>
                                          <p:attrName>style.visibility</p:attrName>
                                        </p:attrNameLst>
                                      </p:cBhvr>
                                      <p:to>
                                        <p:strVal val="visible"/>
                                      </p:to>
                                    </p:set>
                                    <p:animEffect transition="in" filter="fade">
                                      <p:cBhvr>
                                        <p:cTn id="29" dur="500"/>
                                        <p:tgtEl>
                                          <p:spTgt spid="6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exploitation techniques (II)</a:t>
            </a:r>
            <a:endParaRPr lang="en-US" dirty="0"/>
          </a:p>
        </p:txBody>
      </p:sp>
      <p:sp>
        <p:nvSpPr>
          <p:cNvPr id="9" name="Rounded Rectangle 8"/>
          <p:cNvSpPr/>
          <p:nvPr/>
        </p:nvSpPr>
        <p:spPr>
          <a:xfrm>
            <a:off x="543696" y="1574395"/>
            <a:ext cx="2166551" cy="198795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Corrupt C++ virtual table pointer via use after free</a:t>
            </a:r>
            <a:endParaRPr lang="en-US" dirty="0"/>
          </a:p>
        </p:txBody>
      </p:sp>
      <p:sp>
        <p:nvSpPr>
          <p:cNvPr id="10" name="Rounded Rectangle 9"/>
          <p:cNvSpPr/>
          <p:nvPr/>
        </p:nvSpPr>
        <p:spPr>
          <a:xfrm>
            <a:off x="543696" y="3767727"/>
            <a:ext cx="2166551" cy="200442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Seed uninitialized content</a:t>
            </a:r>
            <a:endParaRPr lang="en-US" dirty="0"/>
          </a:p>
        </p:txBody>
      </p:sp>
      <p:grpSp>
        <p:nvGrpSpPr>
          <p:cNvPr id="73" name="Group 72"/>
          <p:cNvGrpSpPr/>
          <p:nvPr/>
        </p:nvGrpSpPr>
        <p:grpSpPr>
          <a:xfrm>
            <a:off x="2907955" y="1538287"/>
            <a:ext cx="7224584" cy="861612"/>
            <a:chOff x="2907955" y="1538287"/>
            <a:chExt cx="7224584" cy="861612"/>
          </a:xfrm>
        </p:grpSpPr>
        <p:sp>
          <p:nvSpPr>
            <p:cNvPr id="11" name="Rounded Rectangle 10"/>
            <p:cNvSpPr/>
            <p:nvPr/>
          </p:nvSpPr>
          <p:spPr>
            <a:xfrm>
              <a:off x="2907955" y="19303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r-bf-cu-</a:t>
              </a:r>
              <a:r>
                <a:rPr lang="en-US" dirty="0" err="1" smtClean="0"/>
                <a:t>df</a:t>
              </a:r>
              <a:r>
                <a:rPr lang="en-US" dirty="0" smtClean="0"/>
                <a:t>-</a:t>
              </a:r>
              <a:r>
                <a:rPr lang="en-US" dirty="0" err="1" smtClean="0"/>
                <a:t>ef</a:t>
              </a:r>
              <a:endParaRPr lang="en-US" dirty="0"/>
            </a:p>
          </p:txBody>
        </p:sp>
        <p:sp>
          <p:nvSpPr>
            <p:cNvPr id="12" name="Rounded Rectangle 11"/>
            <p:cNvSpPr/>
            <p:nvPr/>
          </p:nvSpPr>
          <p:spPr>
            <a:xfrm>
              <a:off x="5737652" y="19303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a:t>
              </a:r>
              <a:r>
                <a:rPr lang="en-US" dirty="0" err="1" smtClean="0"/>
                <a:t>bu</a:t>
              </a:r>
              <a:r>
                <a:rPr lang="en-US" dirty="0" smtClean="0"/>
                <a:t>-c?-</a:t>
              </a:r>
              <a:r>
                <a:rPr lang="en-US" dirty="0" err="1" smtClean="0"/>
                <a:t>df-ef</a:t>
              </a:r>
              <a:endParaRPr lang="en-US" dirty="0"/>
            </a:p>
          </p:txBody>
        </p:sp>
        <p:cxnSp>
          <p:nvCxnSpPr>
            <p:cNvPr id="14" name="Straight Arrow Connector 7"/>
            <p:cNvCxnSpPr>
              <a:stCxn id="11" idx="3"/>
              <a:endCxn id="12" idx="1"/>
            </p:cNvCxnSpPr>
            <p:nvPr/>
          </p:nvCxnSpPr>
          <p:spPr>
            <a:xfrm>
              <a:off x="4473145" y="2165121"/>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15" name="Straight Arrow Connector 7"/>
            <p:cNvCxnSpPr>
              <a:stCxn id="12" idx="3"/>
              <a:endCxn id="21" idx="1"/>
            </p:cNvCxnSpPr>
            <p:nvPr/>
          </p:nvCxnSpPr>
          <p:spPr>
            <a:xfrm>
              <a:off x="7302842" y="2165121"/>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3562214" y="1557065"/>
                  <a:ext cx="2566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3562214" y="1557065"/>
                  <a:ext cx="256673" cy="276999"/>
                </a:xfrm>
                <a:prstGeom prst="rect">
                  <a:avLst/>
                </a:prstGeom>
                <a:blipFill rotWithShape="0">
                  <a:blip r:embed="rId2"/>
                  <a:stretch>
                    <a:fillRect l="-14286" r="-9524"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381783" y="1538287"/>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6381783" y="1538287"/>
                  <a:ext cx="261995" cy="276999"/>
                </a:xfrm>
                <a:prstGeom prst="rect">
                  <a:avLst/>
                </a:prstGeom>
                <a:blipFill rotWithShape="0">
                  <a:blip r:embed="rId3"/>
                  <a:stretch>
                    <a:fillRect l="-13953" r="-6977"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9218946" y="1559867"/>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9218946" y="1559867"/>
                  <a:ext cx="261995" cy="276999"/>
                </a:xfrm>
                <a:prstGeom prst="rect">
                  <a:avLst/>
                </a:prstGeom>
                <a:blipFill rotWithShape="0">
                  <a:blip r:embed="rId4"/>
                  <a:stretch>
                    <a:fillRect l="-13953" r="-9302" b="-15556"/>
                  </a:stretch>
                </a:blipFill>
              </p:spPr>
              <p:txBody>
                <a:bodyPr/>
                <a:lstStyle/>
                <a:p>
                  <a:r>
                    <a:rPr lang="en-US">
                      <a:noFill/>
                    </a:rPr>
                    <a:t> </a:t>
                  </a:r>
                </a:p>
              </p:txBody>
            </p:sp>
          </mc:Fallback>
        </mc:AlternateContent>
        <p:sp>
          <p:nvSpPr>
            <p:cNvPr id="21" name="Rounded Rectangle 20"/>
            <p:cNvSpPr/>
            <p:nvPr/>
          </p:nvSpPr>
          <p:spPr>
            <a:xfrm>
              <a:off x="8567349" y="19303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x</a:t>
              </a:r>
              <a:r>
                <a:rPr lang="en-US" dirty="0" smtClean="0"/>
                <a:t>-b?-c?</a:t>
              </a:r>
              <a:endParaRPr lang="en-US" dirty="0"/>
            </a:p>
          </p:txBody>
        </p:sp>
        <p:sp>
          <p:nvSpPr>
            <p:cNvPr id="28" name="TextBox 27"/>
            <p:cNvSpPr txBox="1"/>
            <p:nvPr/>
          </p:nvSpPr>
          <p:spPr>
            <a:xfrm>
              <a:off x="4665761" y="1641463"/>
              <a:ext cx="869148" cy="430887"/>
            </a:xfrm>
            <a:prstGeom prst="rect">
              <a:avLst/>
            </a:prstGeom>
            <a:noFill/>
          </p:spPr>
          <p:txBody>
            <a:bodyPr wrap="none" rtlCol="0">
              <a:spAutoFit/>
            </a:bodyPr>
            <a:lstStyle/>
            <a:p>
              <a:pPr algn="ctr"/>
              <a:r>
                <a:rPr lang="en-US" sz="1100" dirty="0" smtClean="0"/>
                <a:t>Read </a:t>
              </a:r>
              <a:r>
                <a:rPr lang="en-US" sz="1100" dirty="0" err="1" smtClean="0"/>
                <a:t>uninit</a:t>
              </a:r>
              <a:r>
                <a:rPr lang="en-US" sz="1100" dirty="0" smtClean="0"/>
                <a:t> </a:t>
              </a:r>
            </a:p>
            <a:p>
              <a:pPr algn="ctr"/>
              <a:r>
                <a:rPr lang="en-US" sz="1100" dirty="0" err="1" smtClean="0"/>
                <a:t>vtable</a:t>
              </a:r>
              <a:r>
                <a:rPr lang="en-US" sz="1100" dirty="0" smtClean="0"/>
                <a:t> </a:t>
              </a:r>
              <a:r>
                <a:rPr lang="en-US" sz="1100" dirty="0" err="1" smtClean="0"/>
                <a:t>ptr</a:t>
              </a:r>
              <a:endParaRPr lang="en-US" sz="1100" dirty="0"/>
            </a:p>
          </p:txBody>
        </p:sp>
        <p:sp>
          <p:nvSpPr>
            <p:cNvPr id="30" name="TextBox 29"/>
            <p:cNvSpPr txBox="1"/>
            <p:nvPr/>
          </p:nvSpPr>
          <p:spPr>
            <a:xfrm>
              <a:off x="7518290" y="1641462"/>
              <a:ext cx="788999" cy="430887"/>
            </a:xfrm>
            <a:prstGeom prst="rect">
              <a:avLst/>
            </a:prstGeom>
            <a:noFill/>
          </p:spPr>
          <p:txBody>
            <a:bodyPr wrap="none" rtlCol="0">
              <a:spAutoFit/>
            </a:bodyPr>
            <a:lstStyle/>
            <a:p>
              <a:pPr algn="ctr"/>
              <a:r>
                <a:rPr lang="en-US" sz="1100" dirty="0" smtClean="0"/>
                <a:t>Call virtual</a:t>
              </a:r>
            </a:p>
            <a:p>
              <a:pPr algn="ctr"/>
              <a:r>
                <a:rPr lang="en-US" sz="1100" dirty="0" smtClean="0"/>
                <a:t>method</a:t>
              </a:r>
              <a:endParaRPr lang="en-US" sz="1100" dirty="0"/>
            </a:p>
          </p:txBody>
        </p:sp>
      </p:grpSp>
      <p:grpSp>
        <p:nvGrpSpPr>
          <p:cNvPr id="75" name="Group 74"/>
          <p:cNvGrpSpPr/>
          <p:nvPr/>
        </p:nvGrpSpPr>
        <p:grpSpPr>
          <a:xfrm>
            <a:off x="2907955" y="3798490"/>
            <a:ext cx="4397007" cy="849637"/>
            <a:chOff x="2907955" y="3798490"/>
            <a:chExt cx="4397007" cy="849637"/>
          </a:xfrm>
        </p:grpSpPr>
        <p:sp>
          <p:nvSpPr>
            <p:cNvPr id="31" name="Rounded Rectangle 30"/>
            <p:cNvSpPr/>
            <p:nvPr/>
          </p:nvSpPr>
          <p:spPr>
            <a:xfrm>
              <a:off x="2907955" y="4178571"/>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t>
              </a:r>
              <a:r>
                <a:rPr lang="en-US" dirty="0" smtClean="0"/>
                <a:t>-*-cu-*-*</a:t>
              </a:r>
              <a:endParaRPr lang="en-US" dirty="0"/>
            </a:p>
          </p:txBody>
        </p:sp>
        <p:sp>
          <p:nvSpPr>
            <p:cNvPr id="32" name="Rounded Rectangle 31"/>
            <p:cNvSpPr/>
            <p:nvPr/>
          </p:nvSpPr>
          <p:spPr>
            <a:xfrm>
              <a:off x="5739772" y="4172097"/>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a:t>
              </a:r>
              <a:r>
                <a:rPr lang="en-US" dirty="0" smtClean="0"/>
                <a:t>-*-cc-*-*</a:t>
              </a:r>
              <a:endParaRPr lang="en-US" dirty="0"/>
            </a:p>
          </p:txBody>
        </p:sp>
        <p:cxnSp>
          <p:nvCxnSpPr>
            <p:cNvPr id="33" name="Straight Arrow Connector 7"/>
            <p:cNvCxnSpPr>
              <a:stCxn id="31" idx="3"/>
              <a:endCxn id="32" idx="1"/>
            </p:cNvCxnSpPr>
            <p:nvPr/>
          </p:nvCxnSpPr>
          <p:spPr>
            <a:xfrm flipV="1">
              <a:off x="4473145" y="4406875"/>
              <a:ext cx="1266627" cy="6474"/>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37" name="TextBox 36"/>
                <p:cNvSpPr txBox="1"/>
                <p:nvPr/>
              </p:nvSpPr>
              <p:spPr>
                <a:xfrm>
                  <a:off x="3562213" y="3804965"/>
                  <a:ext cx="2566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oMath>
                    </m:oMathPara>
                  </a14:m>
                  <a:endParaRPr lang="en-US" dirty="0"/>
                </a:p>
              </p:txBody>
            </p:sp>
          </mc:Choice>
          <mc:Fallback xmlns="">
            <p:sp>
              <p:nvSpPr>
                <p:cNvPr id="37" name="TextBox 36"/>
                <p:cNvSpPr txBox="1">
                  <a:spLocks noRot="1" noChangeAspect="1" noMove="1" noResize="1" noEditPoints="1" noAdjustHandles="1" noChangeArrowheads="1" noChangeShapeType="1" noTextEdit="1"/>
                </p:cNvSpPr>
                <p:nvPr/>
              </p:nvSpPr>
              <p:spPr>
                <a:xfrm>
                  <a:off x="3562213" y="3804965"/>
                  <a:ext cx="256673" cy="276999"/>
                </a:xfrm>
                <a:prstGeom prst="rect">
                  <a:avLst/>
                </a:prstGeom>
                <a:blipFill rotWithShape="0">
                  <a:blip r:embed="rId5"/>
                  <a:stretch>
                    <a:fillRect l="-14286" r="-9524"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6391369" y="3798490"/>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oMath>
                    </m:oMathPara>
                  </a14:m>
                  <a:endParaRPr lang="en-US" dirty="0"/>
                </a:p>
              </p:txBody>
            </p:sp>
          </mc:Choice>
          <mc:Fallback xmlns="">
            <p:sp>
              <p:nvSpPr>
                <p:cNvPr id="38" name="TextBox 37"/>
                <p:cNvSpPr txBox="1">
                  <a:spLocks noRot="1" noChangeAspect="1" noMove="1" noResize="1" noEditPoints="1" noAdjustHandles="1" noChangeArrowheads="1" noChangeShapeType="1" noTextEdit="1"/>
                </p:cNvSpPr>
                <p:nvPr/>
              </p:nvSpPr>
              <p:spPr>
                <a:xfrm>
                  <a:off x="6391369" y="3798490"/>
                  <a:ext cx="261995" cy="276999"/>
                </a:xfrm>
                <a:prstGeom prst="rect">
                  <a:avLst/>
                </a:prstGeom>
                <a:blipFill rotWithShape="0">
                  <a:blip r:embed="rId6"/>
                  <a:stretch>
                    <a:fillRect l="-13953" r="-9302" b="-15217"/>
                  </a:stretch>
                </a:blipFill>
              </p:spPr>
              <p:txBody>
                <a:bodyPr/>
                <a:lstStyle/>
                <a:p>
                  <a:r>
                    <a:rPr lang="en-US">
                      <a:noFill/>
                    </a:rPr>
                    <a:t> </a:t>
                  </a:r>
                </a:p>
              </p:txBody>
            </p:sp>
          </mc:Fallback>
        </mc:AlternateContent>
        <p:sp>
          <p:nvSpPr>
            <p:cNvPr id="39" name="Rectangle 38"/>
            <p:cNvSpPr/>
            <p:nvPr/>
          </p:nvSpPr>
          <p:spPr>
            <a:xfrm>
              <a:off x="4491628" y="3851131"/>
              <a:ext cx="1306512" cy="461665"/>
            </a:xfrm>
            <a:prstGeom prst="rect">
              <a:avLst/>
            </a:prstGeom>
          </p:spPr>
          <p:txBody>
            <a:bodyPr wrap="none">
              <a:spAutoFit/>
            </a:bodyPr>
            <a:lstStyle/>
            <a:p>
              <a:pPr algn="ctr"/>
              <a:r>
                <a:rPr lang="en-US" sz="1200" dirty="0"/>
                <a:t>s</a:t>
              </a:r>
              <a:r>
                <a:rPr lang="en-US" sz="1200" dirty="0" smtClean="0"/>
                <a:t>eed uninitialized </a:t>
              </a:r>
            </a:p>
            <a:p>
              <a:pPr algn="ctr"/>
              <a:r>
                <a:rPr lang="en-US" sz="1200" dirty="0" smtClean="0"/>
                <a:t>content</a:t>
              </a:r>
              <a:endParaRPr lang="en-US" sz="1200" dirty="0"/>
            </a:p>
          </p:txBody>
        </p:sp>
      </p:grpSp>
      <p:grpSp>
        <p:nvGrpSpPr>
          <p:cNvPr id="74" name="Group 73"/>
          <p:cNvGrpSpPr/>
          <p:nvPr/>
        </p:nvGrpSpPr>
        <p:grpSpPr>
          <a:xfrm>
            <a:off x="4261883" y="2082617"/>
            <a:ext cx="7812237" cy="1436812"/>
            <a:chOff x="4261883" y="2082617"/>
            <a:chExt cx="7812237" cy="1436812"/>
          </a:xfrm>
        </p:grpSpPr>
        <p:sp>
          <p:nvSpPr>
            <p:cNvPr id="19" name="Bent Arrow 18"/>
            <p:cNvSpPr/>
            <p:nvPr/>
          </p:nvSpPr>
          <p:spPr>
            <a:xfrm rot="5400000">
              <a:off x="10348226" y="2024227"/>
              <a:ext cx="478407" cy="595187"/>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42" name="Line Callout 2 41"/>
            <p:cNvSpPr/>
            <p:nvPr/>
          </p:nvSpPr>
          <p:spPr>
            <a:xfrm>
              <a:off x="4261883" y="2715643"/>
              <a:ext cx="2129486"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initialize </a:t>
              </a:r>
              <a:r>
                <a:rPr lang="en-US" sz="1200" dirty="0" err="1" smtClean="0"/>
                <a:t>vtable</a:t>
              </a:r>
              <a:r>
                <a:rPr lang="en-US" sz="1200" dirty="0" smtClean="0"/>
                <a:t> </a:t>
              </a:r>
              <a:r>
                <a:rPr lang="en-US" sz="1200" dirty="0" err="1" smtClean="0"/>
                <a:t>ptr</a:t>
              </a:r>
              <a:r>
                <a:rPr lang="en-US" sz="1200" dirty="0" smtClean="0"/>
                <a:t>?</a:t>
              </a:r>
            </a:p>
            <a:p>
              <a:pPr marL="171450" indent="-171450">
                <a:buFont typeface="Arial" panose="020B0604020202020204" pitchFamily="34" charset="0"/>
                <a:buChar char="•"/>
              </a:pPr>
              <a:r>
                <a:rPr lang="en-US" sz="1200" dirty="0" smtClean="0"/>
                <a:t>Can trigger virtual call?</a:t>
              </a:r>
            </a:p>
          </p:txBody>
        </p:sp>
        <p:sp>
          <p:nvSpPr>
            <p:cNvPr id="55" name="Line Callout 2 54"/>
            <p:cNvSpPr/>
            <p:nvPr/>
          </p:nvSpPr>
          <p:spPr>
            <a:xfrm>
              <a:off x="7089460" y="2715643"/>
              <a:ext cx="2129486"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initialize </a:t>
              </a:r>
              <a:r>
                <a:rPr lang="en-US" sz="1200" dirty="0" err="1" smtClean="0"/>
                <a:t>vfptr</a:t>
              </a:r>
              <a:r>
                <a:rPr lang="en-US" sz="1200" dirty="0" smtClean="0"/>
                <a:t>?</a:t>
              </a:r>
              <a:endParaRPr lang="en-US" sz="1200" dirty="0"/>
            </a:p>
          </p:txBody>
        </p:sp>
        <p:sp>
          <p:nvSpPr>
            <p:cNvPr id="56" name="Rectangle 55"/>
            <p:cNvSpPr/>
            <p:nvPr/>
          </p:nvSpPr>
          <p:spPr>
            <a:xfrm>
              <a:off x="9447567" y="2591831"/>
              <a:ext cx="2626553" cy="738664"/>
            </a:xfrm>
            <a:prstGeom prst="rect">
              <a:avLst/>
            </a:prstGeom>
          </p:spPr>
          <p:txBody>
            <a:bodyPr wrap="none">
              <a:spAutoFit/>
            </a:bodyPr>
            <a:lstStyle/>
            <a:p>
              <a:pPr algn="ctr"/>
              <a:r>
                <a:rPr lang="en-US" sz="1400" dirty="0" smtClean="0">
                  <a:solidFill>
                    <a:srgbClr val="FFFF66"/>
                  </a:solidFill>
                </a:rPr>
                <a:t>Uses a </a:t>
              </a:r>
              <a:r>
                <a:rPr lang="en-US" sz="1400" dirty="0" err="1">
                  <a:solidFill>
                    <a:srgbClr val="FFFF66"/>
                  </a:solidFill>
                </a:rPr>
                <a:t>r</a:t>
              </a:r>
              <a:r>
                <a:rPr lang="en-US" sz="1400" dirty="0" err="1" smtClean="0">
                  <a:solidFill>
                    <a:srgbClr val="FFFF66"/>
                  </a:solidFill>
                  <a:sym typeface="Wingdings" panose="05000000000000000000" pitchFamily="2" charset="2"/>
                </a:rPr>
                <a:t>r</a:t>
              </a:r>
              <a:r>
                <a:rPr lang="en-US" sz="1400" dirty="0" smtClean="0">
                  <a:solidFill>
                    <a:srgbClr val="FFFF66"/>
                  </a:solidFill>
                  <a:sym typeface="Wingdings" panose="05000000000000000000" pitchFamily="2" charset="2"/>
                </a:rPr>
                <a:t> and </a:t>
              </a:r>
              <a:r>
                <a:rPr lang="en-US" sz="1400" dirty="0" err="1" smtClean="0">
                  <a:solidFill>
                    <a:srgbClr val="FFFF66"/>
                  </a:solidFill>
                  <a:sym typeface="Wingdings" panose="05000000000000000000" pitchFamily="2" charset="2"/>
                </a:rPr>
                <a:t>rx</a:t>
              </a:r>
              <a:r>
                <a:rPr lang="en-US" sz="1400" dirty="0" smtClean="0">
                  <a:solidFill>
                    <a:srgbClr val="FFFF66"/>
                  </a:solidFill>
                  <a:sym typeface="Wingdings" panose="05000000000000000000" pitchFamily="2" charset="2"/>
                </a:rPr>
                <a:t> primitive</a:t>
              </a:r>
            </a:p>
            <a:p>
              <a:pPr algn="ctr"/>
              <a:r>
                <a:rPr lang="en-US" sz="1400" dirty="0" smtClean="0">
                  <a:solidFill>
                    <a:srgbClr val="FFFF66"/>
                  </a:solidFill>
                  <a:sym typeface="Wingdings" panose="05000000000000000000" pitchFamily="2" charset="2"/>
                </a:rPr>
                <a:t>to transition from an uninitialized</a:t>
              </a:r>
            </a:p>
            <a:p>
              <a:pPr algn="ctr"/>
              <a:r>
                <a:rPr lang="en-US" sz="1400" dirty="0" smtClean="0">
                  <a:solidFill>
                    <a:srgbClr val="FFFF66"/>
                  </a:solidFill>
                  <a:sym typeface="Wingdings" panose="05000000000000000000" pitchFamily="2" charset="2"/>
                </a:rPr>
                <a:t>read to an execute</a:t>
              </a:r>
              <a:endParaRPr lang="en-US" sz="1400" dirty="0"/>
            </a:p>
          </p:txBody>
        </p:sp>
      </p:grpSp>
      <p:grpSp>
        <p:nvGrpSpPr>
          <p:cNvPr id="77" name="Group 76"/>
          <p:cNvGrpSpPr/>
          <p:nvPr/>
        </p:nvGrpSpPr>
        <p:grpSpPr>
          <a:xfrm>
            <a:off x="4261883" y="4328646"/>
            <a:ext cx="5055474" cy="1399148"/>
            <a:chOff x="4261883" y="4328646"/>
            <a:chExt cx="5055474" cy="1399148"/>
          </a:xfrm>
        </p:grpSpPr>
        <p:sp>
          <p:nvSpPr>
            <p:cNvPr id="40" name="Line Callout 2 39"/>
            <p:cNvSpPr/>
            <p:nvPr/>
          </p:nvSpPr>
          <p:spPr>
            <a:xfrm>
              <a:off x="4261883" y="4924008"/>
              <a:ext cx="2129486"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position content?</a:t>
              </a:r>
              <a:endParaRPr lang="en-US" sz="1200" dirty="0"/>
            </a:p>
          </p:txBody>
        </p:sp>
        <p:sp>
          <p:nvSpPr>
            <p:cNvPr id="41" name="Bent Arrow 40"/>
            <p:cNvSpPr/>
            <p:nvPr/>
          </p:nvSpPr>
          <p:spPr>
            <a:xfrm rot="5400000">
              <a:off x="7532983" y="4270256"/>
              <a:ext cx="478407" cy="595187"/>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57" name="Rectangle 56"/>
            <p:cNvSpPr/>
            <p:nvPr/>
          </p:nvSpPr>
          <p:spPr>
            <a:xfrm>
              <a:off x="6568655" y="4914604"/>
              <a:ext cx="2748702" cy="738664"/>
            </a:xfrm>
            <a:prstGeom prst="rect">
              <a:avLst/>
            </a:prstGeom>
          </p:spPr>
          <p:txBody>
            <a:bodyPr wrap="none">
              <a:spAutoFit/>
            </a:bodyPr>
            <a:lstStyle/>
            <a:p>
              <a:pPr algn="ctr"/>
              <a:r>
                <a:rPr lang="en-US" sz="1400" dirty="0" smtClean="0">
                  <a:solidFill>
                    <a:srgbClr val="FFFF66"/>
                  </a:solidFill>
                </a:rPr>
                <a:t>Translates a violation with</a:t>
              </a:r>
            </a:p>
            <a:p>
              <a:pPr algn="ctr"/>
              <a:r>
                <a:rPr lang="en-US" sz="1400" dirty="0">
                  <a:solidFill>
                    <a:srgbClr val="FFFF66"/>
                  </a:solidFill>
                </a:rPr>
                <a:t>u</a:t>
              </a:r>
              <a:r>
                <a:rPr lang="en-US" sz="1400" dirty="0" smtClean="0">
                  <a:solidFill>
                    <a:srgbClr val="FFFF66"/>
                  </a:solidFill>
                </a:rPr>
                <a:t>ninitialized content into one</a:t>
              </a:r>
            </a:p>
            <a:p>
              <a:pPr algn="ctr"/>
              <a:r>
                <a:rPr lang="en-US" sz="1400" dirty="0" smtClean="0">
                  <a:solidFill>
                    <a:srgbClr val="FFFF66"/>
                  </a:solidFill>
                </a:rPr>
                <a:t>with initialized (controlled) content</a:t>
              </a:r>
              <a:endParaRPr lang="en-US" sz="1400" dirty="0"/>
            </a:p>
          </p:txBody>
        </p:sp>
      </p:grpSp>
      <p:grpSp>
        <p:nvGrpSpPr>
          <p:cNvPr id="78" name="Group 77"/>
          <p:cNvGrpSpPr/>
          <p:nvPr/>
        </p:nvGrpSpPr>
        <p:grpSpPr>
          <a:xfrm>
            <a:off x="543695" y="5977528"/>
            <a:ext cx="10856277" cy="651872"/>
            <a:chOff x="543695" y="5977528"/>
            <a:chExt cx="10856277" cy="651872"/>
          </a:xfrm>
        </p:grpSpPr>
        <p:sp>
          <p:nvSpPr>
            <p:cNvPr id="59" name="Rounded Rectangle 58"/>
            <p:cNvSpPr/>
            <p:nvPr/>
          </p:nvSpPr>
          <p:spPr>
            <a:xfrm>
              <a:off x="543695" y="5977528"/>
              <a:ext cx="2166551" cy="6518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Combined</a:t>
              </a:r>
              <a:endParaRPr lang="en-US" dirty="0"/>
            </a:p>
          </p:txBody>
        </p:sp>
        <p:sp>
          <p:nvSpPr>
            <p:cNvPr id="60" name="Rounded Rectangle 59"/>
            <p:cNvSpPr/>
            <p:nvPr/>
          </p:nvSpPr>
          <p:spPr>
            <a:xfrm>
              <a:off x="2902638" y="6069356"/>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r-bf-cu-</a:t>
              </a:r>
              <a:r>
                <a:rPr lang="en-US" dirty="0" err="1" smtClean="0"/>
                <a:t>df</a:t>
              </a:r>
              <a:r>
                <a:rPr lang="en-US" dirty="0" smtClean="0"/>
                <a:t>-</a:t>
              </a:r>
              <a:r>
                <a:rPr lang="en-US" dirty="0" err="1" smtClean="0"/>
                <a:t>ef</a:t>
              </a:r>
              <a:endParaRPr lang="en-US" dirty="0"/>
            </a:p>
          </p:txBody>
        </p:sp>
        <p:sp>
          <p:nvSpPr>
            <p:cNvPr id="61" name="Rounded Rectangle 60"/>
            <p:cNvSpPr/>
            <p:nvPr/>
          </p:nvSpPr>
          <p:spPr>
            <a:xfrm>
              <a:off x="5214548" y="6068686"/>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r-bf-cc-</a:t>
              </a:r>
              <a:r>
                <a:rPr lang="en-US" dirty="0" err="1" smtClean="0"/>
                <a:t>df</a:t>
              </a:r>
              <a:r>
                <a:rPr lang="en-US" dirty="0" smtClean="0"/>
                <a:t>-</a:t>
              </a:r>
              <a:r>
                <a:rPr lang="en-US" dirty="0" err="1" smtClean="0"/>
                <a:t>ef</a:t>
              </a:r>
              <a:endParaRPr lang="en-US" dirty="0"/>
            </a:p>
          </p:txBody>
        </p:sp>
        <p:sp>
          <p:nvSpPr>
            <p:cNvPr id="62" name="Rounded Rectangle 61"/>
            <p:cNvSpPr/>
            <p:nvPr/>
          </p:nvSpPr>
          <p:spPr>
            <a:xfrm>
              <a:off x="7526458" y="6068686"/>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a:t>
              </a:r>
              <a:r>
                <a:rPr lang="en-US" dirty="0" err="1" smtClean="0"/>
                <a:t>bc</a:t>
              </a:r>
              <a:r>
                <a:rPr lang="en-US" dirty="0" smtClean="0"/>
                <a:t>-c?-</a:t>
              </a:r>
              <a:r>
                <a:rPr lang="en-US" dirty="0" err="1" smtClean="0"/>
                <a:t>df-ef</a:t>
              </a:r>
              <a:endParaRPr lang="en-US" dirty="0"/>
            </a:p>
          </p:txBody>
        </p:sp>
        <p:sp>
          <p:nvSpPr>
            <p:cNvPr id="63" name="Rounded Rectangle 62"/>
            <p:cNvSpPr/>
            <p:nvPr/>
          </p:nvSpPr>
          <p:spPr>
            <a:xfrm>
              <a:off x="9834782" y="6068686"/>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x-b?-c?</a:t>
              </a:r>
              <a:endParaRPr lang="en-US" dirty="0"/>
            </a:p>
          </p:txBody>
        </p:sp>
        <p:cxnSp>
          <p:nvCxnSpPr>
            <p:cNvPr id="64" name="Straight Arrow Connector 7"/>
            <p:cNvCxnSpPr>
              <a:stCxn id="60" idx="3"/>
              <a:endCxn id="61" idx="1"/>
            </p:cNvCxnSpPr>
            <p:nvPr/>
          </p:nvCxnSpPr>
          <p:spPr>
            <a:xfrm flipV="1">
              <a:off x="4467828" y="6303464"/>
              <a:ext cx="746720" cy="67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67" name="Straight Arrow Connector 7"/>
            <p:cNvCxnSpPr>
              <a:stCxn id="61" idx="3"/>
              <a:endCxn id="62" idx="1"/>
            </p:cNvCxnSpPr>
            <p:nvPr/>
          </p:nvCxnSpPr>
          <p:spPr>
            <a:xfrm>
              <a:off x="6779738" y="6303464"/>
              <a:ext cx="746720"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70" name="Straight Arrow Connector 7"/>
            <p:cNvCxnSpPr>
              <a:stCxn id="62" idx="3"/>
              <a:endCxn id="63" idx="1"/>
            </p:cNvCxnSpPr>
            <p:nvPr/>
          </p:nvCxnSpPr>
          <p:spPr>
            <a:xfrm>
              <a:off x="9091648" y="6303464"/>
              <a:ext cx="743134"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78956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500"/>
                                        <p:tgtEl>
                                          <p:spTgt spid="7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5"/>
                                        </p:tgtEl>
                                        <p:attrNameLst>
                                          <p:attrName>style.visibility</p:attrName>
                                        </p:attrNameLst>
                                      </p:cBhvr>
                                      <p:to>
                                        <p:strVal val="visible"/>
                                      </p:to>
                                    </p:set>
                                    <p:animEffect transition="in" filter="wipe(left)">
                                      <p:cBhvr>
                                        <p:cTn id="21" dur="500"/>
                                        <p:tgtEl>
                                          <p:spTgt spid="75"/>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fade">
                                      <p:cBhvr>
                                        <p:cTn id="25" dur="500"/>
                                        <p:tgtEl>
                                          <p:spTgt spid="7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fade">
                                      <p:cBhvr>
                                        <p:cTn id="30"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exploitation techniques (III)</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25</a:t>
            </a:fld>
            <a:endParaRPr lang="en-US"/>
          </a:p>
        </p:txBody>
      </p:sp>
      <p:sp>
        <p:nvSpPr>
          <p:cNvPr id="5" name="Rounded Rectangle 4"/>
          <p:cNvSpPr/>
          <p:nvPr/>
        </p:nvSpPr>
        <p:spPr>
          <a:xfrm>
            <a:off x="581796" y="3917545"/>
            <a:ext cx="2166551" cy="198795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Execute ROP stage to arbitrary code</a:t>
            </a:r>
            <a:endParaRPr lang="en-US" dirty="0"/>
          </a:p>
        </p:txBody>
      </p:sp>
      <p:sp>
        <p:nvSpPr>
          <p:cNvPr id="6" name="Rounded Rectangle 5"/>
          <p:cNvSpPr/>
          <p:nvPr/>
        </p:nvSpPr>
        <p:spPr>
          <a:xfrm>
            <a:off x="581795" y="1690688"/>
            <a:ext cx="2166551" cy="198795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Execute data as code</a:t>
            </a:r>
            <a:endParaRPr lang="en-US" dirty="0"/>
          </a:p>
        </p:txBody>
      </p:sp>
      <p:grpSp>
        <p:nvGrpSpPr>
          <p:cNvPr id="44" name="Group 43"/>
          <p:cNvGrpSpPr/>
          <p:nvPr/>
        </p:nvGrpSpPr>
        <p:grpSpPr>
          <a:xfrm>
            <a:off x="2907955" y="1538287"/>
            <a:ext cx="4394887" cy="861612"/>
            <a:chOff x="2907955" y="1538287"/>
            <a:chExt cx="4394887" cy="861612"/>
          </a:xfrm>
        </p:grpSpPr>
        <p:sp>
          <p:nvSpPr>
            <p:cNvPr id="7" name="Rounded Rectangle 6"/>
            <p:cNvSpPr/>
            <p:nvPr/>
          </p:nvSpPr>
          <p:spPr>
            <a:xfrm>
              <a:off x="2907955" y="19303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r>
                <a:rPr lang="en-US" dirty="0" err="1" smtClean="0"/>
                <a:t>bc</a:t>
              </a:r>
              <a:r>
                <a:rPr lang="en-US" dirty="0" smtClean="0"/>
                <a:t>-c?</a:t>
              </a:r>
              <a:endParaRPr lang="en-US" dirty="0"/>
            </a:p>
          </p:txBody>
        </p:sp>
        <p:sp>
          <p:nvSpPr>
            <p:cNvPr id="8" name="Rounded Rectangle 7"/>
            <p:cNvSpPr/>
            <p:nvPr/>
          </p:nvSpPr>
          <p:spPr>
            <a:xfrm>
              <a:off x="5737652" y="1930343"/>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r>
                <a:rPr lang="en-US" dirty="0" err="1" smtClean="0"/>
                <a:t>bc</a:t>
              </a:r>
              <a:r>
                <a:rPr lang="en-US" dirty="0" smtClean="0"/>
                <a:t>-cc</a:t>
              </a:r>
              <a:endParaRPr lang="en-US" dirty="0"/>
            </a:p>
          </p:txBody>
        </p:sp>
        <p:cxnSp>
          <p:nvCxnSpPr>
            <p:cNvPr id="9" name="Straight Arrow Connector 7"/>
            <p:cNvCxnSpPr>
              <a:stCxn id="7" idx="3"/>
              <a:endCxn id="8" idx="1"/>
            </p:cNvCxnSpPr>
            <p:nvPr/>
          </p:nvCxnSpPr>
          <p:spPr>
            <a:xfrm>
              <a:off x="4473145" y="2165121"/>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10" name="TextBox 9"/>
                <p:cNvSpPr txBox="1"/>
                <p:nvPr/>
              </p:nvSpPr>
              <p:spPr>
                <a:xfrm>
                  <a:off x="3562214" y="1557065"/>
                  <a:ext cx="2566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3562214" y="1557065"/>
                  <a:ext cx="256673" cy="276999"/>
                </a:xfrm>
                <a:prstGeom prst="rect">
                  <a:avLst/>
                </a:prstGeom>
                <a:blipFill rotWithShape="0">
                  <a:blip r:embed="rId2"/>
                  <a:stretch>
                    <a:fillRect l="-14286" r="-9524"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381783" y="1538287"/>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381783" y="1538287"/>
                  <a:ext cx="261995" cy="276999"/>
                </a:xfrm>
                <a:prstGeom prst="rect">
                  <a:avLst/>
                </a:prstGeom>
                <a:blipFill rotWithShape="0">
                  <a:blip r:embed="rId3"/>
                  <a:stretch>
                    <a:fillRect l="-13953" r="-6977" b="-15217"/>
                  </a:stretch>
                </a:blipFill>
              </p:spPr>
              <p:txBody>
                <a:bodyPr/>
                <a:lstStyle/>
                <a:p>
                  <a:r>
                    <a:rPr lang="en-US">
                      <a:noFill/>
                    </a:rPr>
                    <a:t> </a:t>
                  </a:r>
                </a:p>
              </p:txBody>
            </p:sp>
          </mc:Fallback>
        </mc:AlternateContent>
        <p:sp>
          <p:nvSpPr>
            <p:cNvPr id="12" name="TextBox 11"/>
            <p:cNvSpPr txBox="1"/>
            <p:nvPr/>
          </p:nvSpPr>
          <p:spPr>
            <a:xfrm>
              <a:off x="4548743" y="1641463"/>
              <a:ext cx="1103186" cy="430887"/>
            </a:xfrm>
            <a:prstGeom prst="rect">
              <a:avLst/>
            </a:prstGeom>
            <a:noFill/>
          </p:spPr>
          <p:txBody>
            <a:bodyPr wrap="none" rtlCol="0">
              <a:spAutoFit/>
            </a:bodyPr>
            <a:lstStyle/>
            <a:p>
              <a:pPr algn="ctr"/>
              <a:r>
                <a:rPr lang="en-US" sz="1100" dirty="0" smtClean="0"/>
                <a:t>Transfer control</a:t>
              </a:r>
            </a:p>
            <a:p>
              <a:pPr algn="ctr"/>
              <a:r>
                <a:rPr lang="en-US" sz="1100" dirty="0" smtClean="0"/>
                <a:t>to data</a:t>
              </a:r>
              <a:endParaRPr lang="en-US" sz="1100" dirty="0"/>
            </a:p>
          </p:txBody>
        </p:sp>
      </p:grpSp>
      <p:sp>
        <p:nvSpPr>
          <p:cNvPr id="13" name="Line Callout 2 12"/>
          <p:cNvSpPr/>
          <p:nvPr/>
        </p:nvSpPr>
        <p:spPr>
          <a:xfrm>
            <a:off x="4261883" y="2715643"/>
            <a:ext cx="2129486" cy="803786"/>
          </a:xfrm>
          <a:prstGeom prst="borderCallout2">
            <a:avLst>
              <a:gd name="adj1" fmla="val -11931"/>
              <a:gd name="adj2" fmla="val 45316"/>
              <a:gd name="adj3" fmla="val -28837"/>
              <a:gd name="adj4" fmla="val 39246"/>
              <a:gd name="adj5" fmla="val -48979"/>
              <a:gd name="adj6" fmla="val 39462"/>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execute data as code?</a:t>
            </a:r>
            <a:endParaRPr lang="en-US" sz="1200" dirty="0"/>
          </a:p>
        </p:txBody>
      </p:sp>
      <p:grpSp>
        <p:nvGrpSpPr>
          <p:cNvPr id="45" name="Group 44"/>
          <p:cNvGrpSpPr/>
          <p:nvPr/>
        </p:nvGrpSpPr>
        <p:grpSpPr>
          <a:xfrm>
            <a:off x="2907955" y="3879679"/>
            <a:ext cx="7224584" cy="874312"/>
            <a:chOff x="2907955" y="3879679"/>
            <a:chExt cx="7224584" cy="874312"/>
          </a:xfrm>
        </p:grpSpPr>
        <p:sp>
          <p:nvSpPr>
            <p:cNvPr id="14" name="Rounded Rectangle 13"/>
            <p:cNvSpPr/>
            <p:nvPr/>
          </p:nvSpPr>
          <p:spPr>
            <a:xfrm>
              <a:off x="2907955" y="4271735"/>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r>
                <a:rPr lang="en-US" dirty="0" err="1" smtClean="0"/>
                <a:t>bc</a:t>
              </a:r>
              <a:r>
                <a:rPr lang="en-US" dirty="0" smtClean="0"/>
                <a:t>-c?</a:t>
              </a:r>
              <a:endParaRPr lang="en-US" dirty="0"/>
            </a:p>
          </p:txBody>
        </p:sp>
        <p:sp>
          <p:nvSpPr>
            <p:cNvPr id="15" name="Rounded Rectangle 14"/>
            <p:cNvSpPr/>
            <p:nvPr/>
          </p:nvSpPr>
          <p:spPr>
            <a:xfrm>
              <a:off x="5737652" y="4271735"/>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r>
                <a:rPr lang="en-US" dirty="0" err="1" smtClean="0"/>
                <a:t>bc</a:t>
              </a:r>
              <a:r>
                <a:rPr lang="en-US" dirty="0" smtClean="0"/>
                <a:t>-</a:t>
              </a:r>
              <a:r>
                <a:rPr lang="en-US" dirty="0" err="1" smtClean="0"/>
                <a:t>cf</a:t>
              </a:r>
              <a:endParaRPr lang="en-US" dirty="0"/>
            </a:p>
          </p:txBody>
        </p:sp>
        <p:cxnSp>
          <p:nvCxnSpPr>
            <p:cNvPr id="16" name="Straight Arrow Connector 7"/>
            <p:cNvCxnSpPr>
              <a:stCxn id="14" idx="3"/>
              <a:endCxn id="15" idx="1"/>
            </p:cNvCxnSpPr>
            <p:nvPr/>
          </p:nvCxnSpPr>
          <p:spPr>
            <a:xfrm>
              <a:off x="4473145" y="4506513"/>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17" name="TextBox 16"/>
                <p:cNvSpPr txBox="1"/>
                <p:nvPr/>
              </p:nvSpPr>
              <p:spPr>
                <a:xfrm>
                  <a:off x="3562214" y="3898457"/>
                  <a:ext cx="25667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3562214" y="3898457"/>
                  <a:ext cx="256673" cy="276999"/>
                </a:xfrm>
                <a:prstGeom prst="rect">
                  <a:avLst/>
                </a:prstGeom>
                <a:blipFill rotWithShape="0">
                  <a:blip r:embed="rId4"/>
                  <a:stretch>
                    <a:fillRect l="-14286" r="-9524" b="-1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381783" y="3879679"/>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oMath>
                    </m:oMathPara>
                  </a14:m>
                  <a:endParaRPr lang="en-US" dirty="0"/>
                </a:p>
              </p:txBody>
            </p:sp>
          </mc:Choice>
          <mc:Fallback xmlns="">
            <p:sp>
              <p:nvSpPr>
                <p:cNvPr id="18" name="TextBox 17"/>
                <p:cNvSpPr txBox="1">
                  <a:spLocks noRot="1" noChangeAspect="1" noMove="1" noResize="1" noEditPoints="1" noAdjustHandles="1" noChangeArrowheads="1" noChangeShapeType="1" noTextEdit="1"/>
                </p:cNvSpPr>
                <p:nvPr/>
              </p:nvSpPr>
              <p:spPr>
                <a:xfrm>
                  <a:off x="6381783" y="3879679"/>
                  <a:ext cx="261995" cy="276999"/>
                </a:xfrm>
                <a:prstGeom prst="rect">
                  <a:avLst/>
                </a:prstGeom>
                <a:blipFill rotWithShape="0">
                  <a:blip r:embed="rId5"/>
                  <a:stretch>
                    <a:fillRect l="-13953" r="-6977" b="-15217"/>
                  </a:stretch>
                </a:blipFill>
              </p:spPr>
              <p:txBody>
                <a:bodyPr/>
                <a:lstStyle/>
                <a:p>
                  <a:r>
                    <a:rPr lang="en-US">
                      <a:noFill/>
                    </a:rPr>
                    <a:t> </a:t>
                  </a:r>
                </a:p>
              </p:txBody>
            </p:sp>
          </mc:Fallback>
        </mc:AlternateContent>
        <p:sp>
          <p:nvSpPr>
            <p:cNvPr id="19" name="TextBox 18"/>
            <p:cNvSpPr txBox="1"/>
            <p:nvPr/>
          </p:nvSpPr>
          <p:spPr>
            <a:xfrm>
              <a:off x="4577322" y="3982855"/>
              <a:ext cx="1103186" cy="430887"/>
            </a:xfrm>
            <a:prstGeom prst="rect">
              <a:avLst/>
            </a:prstGeom>
            <a:noFill/>
          </p:spPr>
          <p:txBody>
            <a:bodyPr wrap="none" rtlCol="0">
              <a:spAutoFit/>
            </a:bodyPr>
            <a:lstStyle/>
            <a:p>
              <a:pPr algn="ctr"/>
              <a:r>
                <a:rPr lang="en-US" sz="1100" dirty="0" smtClean="0"/>
                <a:t>Transfer control</a:t>
              </a:r>
            </a:p>
            <a:p>
              <a:pPr algn="ctr"/>
              <a:r>
                <a:rPr lang="en-US" sz="1100" dirty="0" smtClean="0"/>
                <a:t>to ROP payload</a:t>
              </a:r>
              <a:endParaRPr lang="en-US" sz="1100" dirty="0"/>
            </a:p>
          </p:txBody>
        </p:sp>
        <p:sp>
          <p:nvSpPr>
            <p:cNvPr id="21" name="Rounded Rectangle 20"/>
            <p:cNvSpPr/>
            <p:nvPr/>
          </p:nvSpPr>
          <p:spPr>
            <a:xfrm>
              <a:off x="8567349" y="4284435"/>
              <a:ext cx="1565190" cy="4695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x-</a:t>
              </a:r>
              <a:r>
                <a:rPr lang="en-US" dirty="0" err="1" smtClean="0"/>
                <a:t>bc</a:t>
              </a:r>
              <a:r>
                <a:rPr lang="en-US" dirty="0" smtClean="0"/>
                <a:t>-cc</a:t>
              </a:r>
              <a:endParaRPr lang="en-US" dirty="0"/>
            </a:p>
          </p:txBody>
        </p:sp>
        <p:cxnSp>
          <p:nvCxnSpPr>
            <p:cNvPr id="23" name="Straight Arrow Connector 7"/>
            <p:cNvCxnSpPr>
              <a:stCxn id="15" idx="3"/>
              <a:endCxn id="21" idx="1"/>
            </p:cNvCxnSpPr>
            <p:nvPr/>
          </p:nvCxnSpPr>
          <p:spPr>
            <a:xfrm>
              <a:off x="7302842" y="4506513"/>
              <a:ext cx="1264507" cy="0"/>
            </a:xfrm>
            <a:prstGeom prst="curvedConnector3">
              <a:avLst>
                <a:gd name="adj1" fmla="val 50000"/>
              </a:avLst>
            </a:prstGeom>
            <a:ln w="41275">
              <a:tailEnd type="triangle"/>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9206674" y="3879679"/>
                  <a:ext cx="2619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3</m:t>
                            </m:r>
                          </m:sub>
                        </m:sSub>
                      </m:oMath>
                    </m:oMathPara>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9206674" y="3879679"/>
                  <a:ext cx="261995" cy="276999"/>
                </a:xfrm>
                <a:prstGeom prst="rect">
                  <a:avLst/>
                </a:prstGeom>
                <a:blipFill rotWithShape="0">
                  <a:blip r:embed="rId6"/>
                  <a:stretch>
                    <a:fillRect l="-13953" r="-9302" b="-15217"/>
                  </a:stretch>
                </a:blipFill>
              </p:spPr>
              <p:txBody>
                <a:bodyPr/>
                <a:lstStyle/>
                <a:p>
                  <a:r>
                    <a:rPr lang="en-US">
                      <a:noFill/>
                    </a:rPr>
                    <a:t> </a:t>
                  </a:r>
                </a:p>
              </p:txBody>
            </p:sp>
          </mc:Fallback>
        </mc:AlternateContent>
        <p:sp>
          <p:nvSpPr>
            <p:cNvPr id="42" name="TextBox 41"/>
            <p:cNvSpPr txBox="1"/>
            <p:nvPr/>
          </p:nvSpPr>
          <p:spPr>
            <a:xfrm>
              <a:off x="7345053" y="3982855"/>
              <a:ext cx="1103186" cy="430887"/>
            </a:xfrm>
            <a:prstGeom prst="rect">
              <a:avLst/>
            </a:prstGeom>
            <a:noFill/>
          </p:spPr>
          <p:txBody>
            <a:bodyPr wrap="none" rtlCol="0">
              <a:spAutoFit/>
            </a:bodyPr>
            <a:lstStyle/>
            <a:p>
              <a:pPr algn="ctr"/>
              <a:r>
                <a:rPr lang="en-US" sz="1100" dirty="0" smtClean="0"/>
                <a:t>Transfer control</a:t>
              </a:r>
            </a:p>
            <a:p>
              <a:pPr algn="ctr"/>
              <a:r>
                <a:rPr lang="en-US" sz="1100" dirty="0" smtClean="0"/>
                <a:t>to </a:t>
              </a:r>
              <a:r>
                <a:rPr lang="en-US" sz="1100" dirty="0" err="1" smtClean="0"/>
                <a:t>arb</a:t>
              </a:r>
              <a:r>
                <a:rPr lang="en-US" sz="1100" dirty="0" smtClean="0"/>
                <a:t>. code</a:t>
              </a:r>
              <a:endParaRPr lang="en-US" sz="1100" dirty="0"/>
            </a:p>
          </p:txBody>
        </p:sp>
      </p:grpSp>
      <p:grpSp>
        <p:nvGrpSpPr>
          <p:cNvPr id="46" name="Group 45"/>
          <p:cNvGrpSpPr/>
          <p:nvPr/>
        </p:nvGrpSpPr>
        <p:grpSpPr>
          <a:xfrm>
            <a:off x="4261883" y="5057035"/>
            <a:ext cx="4944791" cy="803786"/>
            <a:chOff x="4261883" y="5057035"/>
            <a:chExt cx="4944791" cy="803786"/>
          </a:xfrm>
        </p:grpSpPr>
        <p:sp>
          <p:nvSpPr>
            <p:cNvPr id="20" name="Line Callout 2 19"/>
            <p:cNvSpPr/>
            <p:nvPr/>
          </p:nvSpPr>
          <p:spPr>
            <a:xfrm>
              <a:off x="4261883" y="5057035"/>
              <a:ext cx="2129486"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find address of gadgets?</a:t>
              </a:r>
            </a:p>
            <a:p>
              <a:pPr marL="171450" indent="-171450">
                <a:buFont typeface="Arial" panose="020B0604020202020204" pitchFamily="34" charset="0"/>
                <a:buChar char="•"/>
              </a:pPr>
              <a:r>
                <a:rPr lang="en-US" sz="1200" dirty="0" smtClean="0"/>
                <a:t>Can pivot stack pointer?</a:t>
              </a:r>
            </a:p>
            <a:p>
              <a:pPr marL="171450" indent="-171450">
                <a:buFont typeface="Arial" panose="020B0604020202020204" pitchFamily="34" charset="0"/>
                <a:buChar char="•"/>
              </a:pPr>
              <a:r>
                <a:rPr lang="en-US" sz="1200" dirty="0" smtClean="0"/>
                <a:t>…</a:t>
              </a:r>
              <a:endParaRPr lang="en-US" sz="1200" dirty="0"/>
            </a:p>
          </p:txBody>
        </p:sp>
        <p:sp>
          <p:nvSpPr>
            <p:cNvPr id="43" name="Line Callout 2 42"/>
            <p:cNvSpPr/>
            <p:nvPr/>
          </p:nvSpPr>
          <p:spPr>
            <a:xfrm>
              <a:off x="7077188" y="5057035"/>
              <a:ext cx="2129486" cy="803786"/>
            </a:xfrm>
            <a:prstGeom prst="borderCallout2">
              <a:avLst>
                <a:gd name="adj1" fmla="val -11931"/>
                <a:gd name="adj2" fmla="val 45316"/>
                <a:gd name="adj3" fmla="val -28837"/>
                <a:gd name="adj4" fmla="val 39246"/>
                <a:gd name="adj5" fmla="val -48979"/>
                <a:gd name="adj6" fmla="val 3901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t>Constraints:</a:t>
              </a:r>
            </a:p>
            <a:p>
              <a:pPr marL="171450" indent="-171450">
                <a:buFont typeface="Arial" panose="020B0604020202020204" pitchFamily="34" charset="0"/>
                <a:buChar char="•"/>
              </a:pPr>
              <a:r>
                <a:rPr lang="en-US" sz="1200" dirty="0" smtClean="0"/>
                <a:t>Can allocate WX memory?</a:t>
              </a:r>
              <a:endParaRPr lang="en-US" sz="1200" dirty="0"/>
            </a:p>
          </p:txBody>
        </p:sp>
      </p:grpSp>
    </p:spTree>
    <p:extLst>
      <p:ext uri="{BB962C8B-B14F-4D97-AF65-F5344CB8AC3E}">
        <p14:creationId xmlns:p14="http://schemas.microsoft.com/office/powerpoint/2010/main" val="104334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wipe(left)">
                                      <p:cBhvr>
                                        <p:cTn id="21" dur="500"/>
                                        <p:tgtEl>
                                          <p:spTgt spid="45"/>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Chaining exploitation techniques</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26</a:t>
            </a:fld>
            <a:endParaRPr lang="en-US"/>
          </a:p>
        </p:txBody>
      </p:sp>
      <p:sp>
        <p:nvSpPr>
          <p:cNvPr id="5" name="Rectangle 4"/>
          <p:cNvSpPr/>
          <p:nvPr/>
        </p:nvSpPr>
        <p:spPr>
          <a:xfrm>
            <a:off x="2406223" y="1506022"/>
            <a:ext cx="7379584" cy="369332"/>
          </a:xfrm>
          <a:prstGeom prst="rect">
            <a:avLst/>
          </a:prstGeom>
        </p:spPr>
        <p:txBody>
          <a:bodyPr wrap="none">
            <a:spAutoFit/>
          </a:bodyPr>
          <a:lstStyle/>
          <a:p>
            <a:pPr algn="ctr"/>
            <a:r>
              <a:rPr lang="en-US" dirty="0" smtClean="0">
                <a:solidFill>
                  <a:srgbClr val="FFFF66"/>
                </a:solidFill>
              </a:rPr>
              <a:t>Exploitation techniques can be chained together to reach a desired end state</a:t>
            </a:r>
            <a:endParaRPr lang="en-US" dirty="0"/>
          </a:p>
        </p:txBody>
      </p:sp>
      <p:sp>
        <p:nvSpPr>
          <p:cNvPr id="6" name="Rounded Rectangle 5"/>
          <p:cNvSpPr/>
          <p:nvPr/>
        </p:nvSpPr>
        <p:spPr>
          <a:xfrm>
            <a:off x="838199" y="2200275"/>
            <a:ext cx="4772025" cy="6858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Example #1: stack buffer overrun</a:t>
            </a:r>
            <a:endParaRPr lang="en-US" dirty="0"/>
          </a:p>
        </p:txBody>
      </p:sp>
      <p:sp>
        <p:nvSpPr>
          <p:cNvPr id="7" name="Rounded Rectangle 6"/>
          <p:cNvSpPr/>
          <p:nvPr/>
        </p:nvSpPr>
        <p:spPr>
          <a:xfrm>
            <a:off x="6400800" y="2200275"/>
            <a:ext cx="4772025" cy="6858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mtClean="0"/>
              <a:t>Example #2: </a:t>
            </a:r>
            <a:r>
              <a:rPr lang="en-US" dirty="0" smtClean="0"/>
              <a:t>C++ object use after free</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629516465"/>
              </p:ext>
            </p:extLst>
          </p:nvPr>
        </p:nvGraphicFramePr>
        <p:xfrm>
          <a:off x="838199" y="3191688"/>
          <a:ext cx="4772025" cy="2595880"/>
        </p:xfrm>
        <a:graphic>
          <a:graphicData uri="http://schemas.openxmlformats.org/drawingml/2006/table">
            <a:tbl>
              <a:tblPr firstRow="1" bandRow="1">
                <a:tableStyleId>{5C22544A-7EE6-4342-B048-85BDC9FD1C3A}</a:tableStyleId>
              </a:tblPr>
              <a:tblGrid>
                <a:gridCol w="1590675"/>
                <a:gridCol w="1590675"/>
                <a:gridCol w="1590675"/>
              </a:tblGrid>
              <a:tr h="370840">
                <a:tc>
                  <a:txBody>
                    <a:bodyPr/>
                    <a:lstStyle/>
                    <a:p>
                      <a:pPr algn="ctr"/>
                      <a:r>
                        <a:rPr lang="en-US" sz="1400" dirty="0" smtClean="0"/>
                        <a:t>From violation</a:t>
                      </a:r>
                      <a:endParaRPr lang="en-US" sz="1400" dirty="0"/>
                    </a:p>
                  </a:txBody>
                  <a:tcPr anchor="ctr"/>
                </a:tc>
                <a:tc>
                  <a:txBody>
                    <a:bodyPr/>
                    <a:lstStyle/>
                    <a:p>
                      <a:pPr algn="ctr"/>
                      <a:r>
                        <a:rPr lang="en-US" sz="1400" dirty="0" smtClean="0"/>
                        <a:t>Transition</a:t>
                      </a:r>
                      <a:endParaRPr lang="en-US" sz="1400" dirty="0"/>
                    </a:p>
                  </a:txBody>
                  <a:tcPr anchor="ctr"/>
                </a:tc>
                <a:tc>
                  <a:txBody>
                    <a:bodyPr/>
                    <a:lstStyle/>
                    <a:p>
                      <a:pPr algn="ctr"/>
                      <a:r>
                        <a:rPr lang="en-US" sz="1400" dirty="0" smtClean="0"/>
                        <a:t>To violation</a:t>
                      </a:r>
                      <a:endParaRPr lang="en-US" sz="1400" dirty="0"/>
                    </a:p>
                  </a:txBody>
                  <a:tcPr anchor="ctr"/>
                </a:tc>
              </a:tr>
              <a:tr h="370840">
                <a:tc>
                  <a:txBody>
                    <a:bodyPr/>
                    <a:lstStyle/>
                    <a:p>
                      <a:pPr algn="ctr"/>
                      <a:r>
                        <a:rPr lang="en-US" sz="1400" dirty="0" smtClean="0"/>
                        <a:t>w-bf-cc-</a:t>
                      </a:r>
                      <a:r>
                        <a:rPr lang="en-US" sz="1400" dirty="0" err="1" smtClean="0"/>
                        <a:t>df</a:t>
                      </a:r>
                      <a:r>
                        <a:rPr lang="en-US" sz="1400" dirty="0" smtClean="0"/>
                        <a:t>-</a:t>
                      </a:r>
                      <a:r>
                        <a:rPr lang="en-US" sz="1400" dirty="0" err="1" smtClean="0"/>
                        <a:t>ec</a:t>
                      </a:r>
                      <a:endParaRPr lang="en-US" sz="1400" dirty="0"/>
                    </a:p>
                  </a:txBody>
                  <a:tcPr anchor="ctr"/>
                </a:tc>
                <a:tc>
                  <a:txBody>
                    <a:bodyPr/>
                    <a:lstStyle/>
                    <a:p>
                      <a:pPr algn="ctr"/>
                      <a:r>
                        <a:rPr lang="en-US" sz="1400" dirty="0" smtClean="0"/>
                        <a:t>corrupt ret </a:t>
                      </a:r>
                      <a:r>
                        <a:rPr lang="en-US" sz="1400" dirty="0" err="1" smtClean="0"/>
                        <a:t>addr</a:t>
                      </a:r>
                      <a:endParaRPr lang="en-US" sz="1400" dirty="0"/>
                    </a:p>
                  </a:txBody>
                  <a:tcPr anchor="ctr"/>
                </a:tc>
                <a:tc>
                  <a:txBody>
                    <a:bodyPr/>
                    <a:lstStyle/>
                    <a:p>
                      <a:pPr algn="ctr"/>
                      <a:r>
                        <a:rPr lang="en-US" sz="1400" dirty="0" smtClean="0"/>
                        <a:t>r-b?-cc-d?-e?</a:t>
                      </a:r>
                      <a:endParaRPr lang="en-US" sz="1400" dirty="0"/>
                    </a:p>
                  </a:txBody>
                  <a:tcPr anchor="ctr"/>
                </a:tc>
              </a:tr>
              <a:tr h="370840">
                <a:tc>
                  <a:txBody>
                    <a:bodyPr/>
                    <a:lstStyle/>
                    <a:p>
                      <a:pPr algn="ctr"/>
                      <a:r>
                        <a:rPr lang="en-US" sz="1400" dirty="0" smtClean="0"/>
                        <a:t>r-b?-cc-d?-e?</a:t>
                      </a:r>
                      <a:endParaRPr lang="en-US" sz="1400" dirty="0"/>
                    </a:p>
                  </a:txBody>
                  <a:tcPr anchor="ctr"/>
                </a:tc>
                <a:tc>
                  <a:txBody>
                    <a:bodyPr/>
                    <a:lstStyle/>
                    <a:p>
                      <a:pPr algn="ctr"/>
                      <a:r>
                        <a:rPr lang="en-US" sz="1400" dirty="0" smtClean="0"/>
                        <a:t>return from </a:t>
                      </a:r>
                      <a:r>
                        <a:rPr lang="en-US" sz="1400" dirty="0" err="1" smtClean="0"/>
                        <a:t>func</a:t>
                      </a:r>
                      <a:endParaRPr lang="en-US" sz="1400" dirty="0"/>
                    </a:p>
                  </a:txBody>
                  <a:tcPr anchor="ctr"/>
                </a:tc>
                <a:tc>
                  <a:txBody>
                    <a:bodyPr/>
                    <a:lstStyle/>
                    <a:p>
                      <a:pPr algn="ctr"/>
                      <a:r>
                        <a:rPr lang="en-US" sz="1400" dirty="0" smtClean="0"/>
                        <a:t> x-</a:t>
                      </a:r>
                      <a:r>
                        <a:rPr lang="en-US" sz="1400" dirty="0" err="1" smtClean="0"/>
                        <a:t>bc</a:t>
                      </a:r>
                      <a:r>
                        <a:rPr lang="en-US" sz="1400" dirty="0" smtClean="0"/>
                        <a:t>-c?</a:t>
                      </a:r>
                      <a:endParaRPr lang="en-US" sz="1400" dirty="0"/>
                    </a:p>
                  </a:txBody>
                  <a:tcPr anchor="ctr"/>
                </a:tc>
              </a:tr>
              <a:tr h="370840">
                <a:tc>
                  <a:txBody>
                    <a:bodyPr/>
                    <a:lstStyle/>
                    <a:p>
                      <a:pPr algn="ctr"/>
                      <a:r>
                        <a:rPr lang="en-US" sz="1400" dirty="0" smtClean="0"/>
                        <a:t>x-</a:t>
                      </a:r>
                      <a:r>
                        <a:rPr lang="en-US" sz="1400" dirty="0" err="1" smtClean="0"/>
                        <a:t>bc</a:t>
                      </a:r>
                      <a:r>
                        <a:rPr lang="en-US" sz="1400" dirty="0" smtClean="0"/>
                        <a:t>-c?</a:t>
                      </a:r>
                      <a:endParaRPr lang="en-US" sz="1400" dirty="0"/>
                    </a:p>
                  </a:txBody>
                  <a:tcPr anchor="ctr"/>
                </a:tc>
                <a:tc>
                  <a:txBody>
                    <a:bodyPr/>
                    <a:lstStyle/>
                    <a:p>
                      <a:pPr algn="ctr"/>
                      <a:r>
                        <a:rPr lang="en-US" sz="1400" dirty="0" smtClean="0"/>
                        <a:t>load non-ASLR </a:t>
                      </a:r>
                      <a:r>
                        <a:rPr lang="en-US" sz="1400" dirty="0" err="1" smtClean="0"/>
                        <a:t>img</a:t>
                      </a:r>
                      <a:endParaRPr lang="en-US" sz="1400" dirty="0"/>
                    </a:p>
                  </a:txBody>
                  <a:tcPr anchor="ctr"/>
                </a:tc>
                <a:tc>
                  <a:txBody>
                    <a:bodyPr/>
                    <a:lstStyle/>
                    <a:p>
                      <a:pPr algn="ctr"/>
                      <a:r>
                        <a:rPr lang="en-US" sz="1400" dirty="0" smtClean="0"/>
                        <a:t>x-</a:t>
                      </a:r>
                      <a:r>
                        <a:rPr lang="en-US" sz="1400" dirty="0" err="1" smtClean="0"/>
                        <a:t>bc</a:t>
                      </a:r>
                      <a:r>
                        <a:rPr lang="en-US" sz="1400" dirty="0" smtClean="0"/>
                        <a:t>-</a:t>
                      </a:r>
                      <a:r>
                        <a:rPr lang="en-US" sz="1400" dirty="0" err="1" smtClean="0"/>
                        <a:t>cf</a:t>
                      </a:r>
                      <a:endParaRPr lang="en-US" sz="1400" dirty="0"/>
                    </a:p>
                  </a:txBody>
                  <a:tcPr anchor="ctr"/>
                </a:tc>
              </a:tr>
              <a:tr h="370840">
                <a:tc>
                  <a:txBody>
                    <a:bodyPr/>
                    <a:lstStyle/>
                    <a:p>
                      <a:pPr algn="ctr"/>
                      <a:r>
                        <a:rPr lang="en-US" sz="1400" dirty="0" smtClean="0"/>
                        <a:t>x-</a:t>
                      </a:r>
                      <a:r>
                        <a:rPr lang="en-US" sz="1400" dirty="0" err="1" smtClean="0"/>
                        <a:t>bc</a:t>
                      </a:r>
                      <a:r>
                        <a:rPr lang="en-US" sz="1400" dirty="0" smtClean="0"/>
                        <a:t>-</a:t>
                      </a:r>
                      <a:r>
                        <a:rPr lang="en-US" sz="1400" dirty="0" err="1" smtClean="0"/>
                        <a:t>cf</a:t>
                      </a:r>
                      <a:endParaRPr lang="en-US" sz="1400" dirty="0"/>
                    </a:p>
                  </a:txBody>
                  <a:tcPr anchor="ctr"/>
                </a:tc>
                <a:tc>
                  <a:txBody>
                    <a:bodyPr/>
                    <a:lstStyle/>
                    <a:p>
                      <a:pPr algn="ctr"/>
                      <a:r>
                        <a:rPr lang="en-US" sz="1400" dirty="0" smtClean="0"/>
                        <a:t>execute ROP stage</a:t>
                      </a:r>
                      <a:endParaRPr lang="en-US" sz="1400" dirty="0"/>
                    </a:p>
                  </a:txBody>
                  <a:tcPr anchor="ctr"/>
                </a:tc>
                <a:tc>
                  <a:txBody>
                    <a:bodyPr/>
                    <a:lstStyle/>
                    <a:p>
                      <a:pPr algn="ctr"/>
                      <a:r>
                        <a:rPr lang="en-US" sz="1400" dirty="0" smtClean="0"/>
                        <a:t>x-</a:t>
                      </a:r>
                      <a:r>
                        <a:rPr lang="en-US" sz="1400" dirty="0" err="1" smtClean="0"/>
                        <a:t>bc</a:t>
                      </a:r>
                      <a:r>
                        <a:rPr lang="en-US" sz="1400" dirty="0" smtClean="0"/>
                        <a:t>-cc</a:t>
                      </a:r>
                      <a:endParaRPr lang="en-US" sz="1400" dirty="0"/>
                    </a:p>
                  </a:txBody>
                  <a:tcPr anchor="ctr"/>
                </a:tc>
              </a:tr>
              <a:tr h="370840">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r>
              <a:tr h="370840">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r>
            </a:tbl>
          </a:graphicData>
        </a:graphic>
      </p:graphicFrame>
      <p:sp>
        <p:nvSpPr>
          <p:cNvPr id="10" name="Rectangle 9"/>
          <p:cNvSpPr/>
          <p:nvPr/>
        </p:nvSpPr>
        <p:spPr>
          <a:xfrm>
            <a:off x="1433556" y="6074330"/>
            <a:ext cx="9324925" cy="369332"/>
          </a:xfrm>
          <a:prstGeom prst="rect">
            <a:avLst/>
          </a:prstGeom>
        </p:spPr>
        <p:txBody>
          <a:bodyPr wrap="none">
            <a:spAutoFit/>
          </a:bodyPr>
          <a:lstStyle/>
          <a:p>
            <a:pPr algn="ctr"/>
            <a:r>
              <a:rPr lang="en-US" dirty="0" smtClean="0">
                <a:solidFill>
                  <a:srgbClr val="FFFF66"/>
                </a:solidFill>
              </a:rPr>
              <a:t>Exploitability of both chains depends on probability of satisfying the constraints of each transition</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104225089"/>
              </p:ext>
            </p:extLst>
          </p:nvPr>
        </p:nvGraphicFramePr>
        <p:xfrm>
          <a:off x="6400800" y="3162042"/>
          <a:ext cx="4772025" cy="2595880"/>
        </p:xfrm>
        <a:graphic>
          <a:graphicData uri="http://schemas.openxmlformats.org/drawingml/2006/table">
            <a:tbl>
              <a:tblPr firstRow="1" bandRow="1">
                <a:tableStyleId>{5C22544A-7EE6-4342-B048-85BDC9FD1C3A}</a:tableStyleId>
              </a:tblPr>
              <a:tblGrid>
                <a:gridCol w="1590675"/>
                <a:gridCol w="1590675"/>
                <a:gridCol w="1590675"/>
              </a:tblGrid>
              <a:tr h="370840">
                <a:tc>
                  <a:txBody>
                    <a:bodyPr/>
                    <a:lstStyle/>
                    <a:p>
                      <a:pPr algn="ctr"/>
                      <a:r>
                        <a:rPr lang="en-US" sz="1400" dirty="0" smtClean="0"/>
                        <a:t>From violation</a:t>
                      </a:r>
                      <a:endParaRPr lang="en-US" sz="1400" dirty="0"/>
                    </a:p>
                  </a:txBody>
                  <a:tcPr anchor="ctr"/>
                </a:tc>
                <a:tc>
                  <a:txBody>
                    <a:bodyPr/>
                    <a:lstStyle/>
                    <a:p>
                      <a:pPr algn="ctr"/>
                      <a:r>
                        <a:rPr lang="en-US" sz="1400" dirty="0" smtClean="0"/>
                        <a:t>Transition</a:t>
                      </a:r>
                      <a:endParaRPr lang="en-US" sz="1400" dirty="0"/>
                    </a:p>
                  </a:txBody>
                  <a:tcPr anchor="ctr"/>
                </a:tc>
                <a:tc>
                  <a:txBody>
                    <a:bodyPr/>
                    <a:lstStyle/>
                    <a:p>
                      <a:pPr algn="ctr"/>
                      <a:r>
                        <a:rPr lang="en-US" sz="1400" dirty="0" smtClean="0"/>
                        <a:t>To violation</a:t>
                      </a:r>
                      <a:endParaRPr lang="en-US" sz="1400" dirty="0"/>
                    </a:p>
                  </a:txBody>
                  <a:tcPr anchor="ctr"/>
                </a:tc>
              </a:tr>
              <a:tr h="370840">
                <a:tc>
                  <a:txBody>
                    <a:bodyPr/>
                    <a:lstStyle/>
                    <a:p>
                      <a:pPr algn="ctr"/>
                      <a:r>
                        <a:rPr lang="en-US" sz="1400" dirty="0" smtClean="0"/>
                        <a:t>r-bf-cu-</a:t>
                      </a:r>
                      <a:r>
                        <a:rPr lang="en-US" sz="1400" dirty="0" err="1" smtClean="0"/>
                        <a:t>df</a:t>
                      </a:r>
                      <a:r>
                        <a:rPr lang="en-US" sz="1400" dirty="0" smtClean="0"/>
                        <a:t>-</a:t>
                      </a:r>
                      <a:r>
                        <a:rPr lang="en-US" sz="1400" dirty="0" err="1" smtClean="0"/>
                        <a:t>ef</a:t>
                      </a:r>
                      <a:endParaRPr lang="en-US" sz="1400" dirty="0"/>
                    </a:p>
                  </a:txBody>
                  <a:tcPr anchor="ctr"/>
                </a:tc>
                <a:tc>
                  <a:txBody>
                    <a:bodyPr/>
                    <a:lstStyle/>
                    <a:p>
                      <a:pPr algn="ctr"/>
                      <a:r>
                        <a:rPr lang="en-US" sz="1400" dirty="0" err="1" smtClean="0"/>
                        <a:t>init</a:t>
                      </a:r>
                      <a:r>
                        <a:rPr lang="en-US" sz="1400" dirty="0" smtClean="0"/>
                        <a:t> </a:t>
                      </a:r>
                      <a:r>
                        <a:rPr lang="en-US" sz="1400" dirty="0" err="1" smtClean="0"/>
                        <a:t>vtable</a:t>
                      </a:r>
                      <a:r>
                        <a:rPr lang="en-US" sz="1400" baseline="0" dirty="0" smtClean="0"/>
                        <a:t> </a:t>
                      </a:r>
                      <a:r>
                        <a:rPr lang="en-US" sz="1400" baseline="0" dirty="0" err="1" smtClean="0"/>
                        <a:t>ptr</a:t>
                      </a:r>
                      <a:endParaRPr lang="en-US" sz="1400" dirty="0"/>
                    </a:p>
                  </a:txBody>
                  <a:tcPr anchor="ctr"/>
                </a:tc>
                <a:tc>
                  <a:txBody>
                    <a:bodyPr/>
                    <a:lstStyle/>
                    <a:p>
                      <a:pPr algn="ctr"/>
                      <a:r>
                        <a:rPr lang="en-US" sz="1400" dirty="0" smtClean="0"/>
                        <a:t> r-bf-cc-</a:t>
                      </a:r>
                      <a:r>
                        <a:rPr lang="en-US" sz="1400" dirty="0" err="1" smtClean="0"/>
                        <a:t>df</a:t>
                      </a:r>
                      <a:r>
                        <a:rPr lang="en-US" sz="1400" dirty="0" smtClean="0"/>
                        <a:t>-</a:t>
                      </a:r>
                      <a:r>
                        <a:rPr lang="en-US" sz="1400" dirty="0" err="1" smtClean="0"/>
                        <a:t>ef</a:t>
                      </a:r>
                      <a:endParaRPr lang="en-US" sz="1400" dirty="0"/>
                    </a:p>
                  </a:txBody>
                  <a:tcPr anchor="ctr"/>
                </a:tc>
              </a:tr>
              <a:tr h="370840">
                <a:tc>
                  <a:txBody>
                    <a:bodyPr/>
                    <a:lstStyle/>
                    <a:p>
                      <a:pPr algn="ctr"/>
                      <a:r>
                        <a:rPr lang="en-US" sz="1400" dirty="0" smtClean="0"/>
                        <a:t>r-bf-cc-</a:t>
                      </a:r>
                      <a:r>
                        <a:rPr lang="en-US" sz="1400" dirty="0" err="1" smtClean="0"/>
                        <a:t>df</a:t>
                      </a:r>
                      <a:r>
                        <a:rPr lang="en-US" sz="1400" dirty="0" smtClean="0"/>
                        <a:t>-</a:t>
                      </a:r>
                      <a:r>
                        <a:rPr lang="en-US" sz="1400" dirty="0" err="1" smtClean="0"/>
                        <a:t>ef</a:t>
                      </a:r>
                      <a:endParaRPr lang="en-US" sz="1400" dirty="0"/>
                    </a:p>
                  </a:txBody>
                  <a:tcPr anchor="ctr"/>
                </a:tc>
                <a:tc>
                  <a:txBody>
                    <a:bodyPr/>
                    <a:lstStyle/>
                    <a:p>
                      <a:pPr algn="ctr"/>
                      <a:r>
                        <a:rPr lang="en-US" sz="1400" dirty="0" smtClean="0"/>
                        <a:t>read </a:t>
                      </a:r>
                      <a:r>
                        <a:rPr lang="en-US" sz="1400" dirty="0" err="1" smtClean="0"/>
                        <a:t>vtable</a:t>
                      </a:r>
                      <a:r>
                        <a:rPr lang="en-US" sz="1400" dirty="0" smtClean="0"/>
                        <a:t> </a:t>
                      </a:r>
                      <a:r>
                        <a:rPr lang="en-US" sz="1400" dirty="0" err="1" smtClean="0"/>
                        <a:t>ptr</a:t>
                      </a:r>
                      <a:endParaRPr lang="en-US" sz="1400" dirty="0"/>
                    </a:p>
                  </a:txBody>
                  <a:tcPr anchor="ctr"/>
                </a:tc>
                <a:tc>
                  <a:txBody>
                    <a:bodyPr/>
                    <a:lstStyle/>
                    <a:p>
                      <a:pPr algn="ctr"/>
                      <a:r>
                        <a:rPr lang="en-US" sz="1400" dirty="0" smtClean="0"/>
                        <a:t>r-</a:t>
                      </a:r>
                      <a:r>
                        <a:rPr lang="en-US" sz="1400" dirty="0" err="1" smtClean="0"/>
                        <a:t>bc</a:t>
                      </a:r>
                      <a:r>
                        <a:rPr lang="en-US" sz="1400" dirty="0" smtClean="0"/>
                        <a:t>-c?-d?-e?</a:t>
                      </a:r>
                      <a:endParaRPr lang="en-US" sz="1400" dirty="0"/>
                    </a:p>
                  </a:txBody>
                  <a:tcPr anchor="ctr"/>
                </a:tc>
              </a:tr>
              <a:tr h="370840">
                <a:tc>
                  <a:txBody>
                    <a:bodyPr/>
                    <a:lstStyle/>
                    <a:p>
                      <a:pPr algn="ctr"/>
                      <a:r>
                        <a:rPr lang="en-US" sz="1400" dirty="0" smtClean="0"/>
                        <a:t>r-</a:t>
                      </a:r>
                      <a:r>
                        <a:rPr lang="en-US" sz="1400" dirty="0" err="1" smtClean="0"/>
                        <a:t>bc</a:t>
                      </a:r>
                      <a:r>
                        <a:rPr lang="en-US" sz="1400" dirty="0" smtClean="0"/>
                        <a:t>-c?-d?-e?</a:t>
                      </a:r>
                      <a:endParaRPr lang="en-US" sz="1400" dirty="0"/>
                    </a:p>
                  </a:txBody>
                  <a:tcPr anchor="ctr"/>
                </a:tc>
                <a:tc>
                  <a:txBody>
                    <a:bodyPr/>
                    <a:lstStyle/>
                    <a:p>
                      <a:pPr algn="ctr"/>
                      <a:r>
                        <a:rPr lang="en-US" sz="1400" dirty="0" smtClean="0"/>
                        <a:t>spray</a:t>
                      </a:r>
                      <a:r>
                        <a:rPr lang="en-US" sz="1400" baseline="0" dirty="0" smtClean="0"/>
                        <a:t> </a:t>
                      </a:r>
                      <a:r>
                        <a:rPr lang="en-US" sz="1400" baseline="0" dirty="0" err="1" smtClean="0"/>
                        <a:t>vtable</a:t>
                      </a:r>
                      <a:endParaRPr lang="en-US" sz="1400" dirty="0"/>
                    </a:p>
                  </a:txBody>
                  <a:tcPr anchor="ctr"/>
                </a:tc>
                <a:tc>
                  <a:txBody>
                    <a:bodyPr/>
                    <a:lstStyle/>
                    <a:p>
                      <a:pPr algn="ctr"/>
                      <a:r>
                        <a:rPr lang="en-US" sz="1400" dirty="0" smtClean="0"/>
                        <a:t>r-</a:t>
                      </a:r>
                      <a:r>
                        <a:rPr lang="en-US" sz="1400" dirty="0" err="1" smtClean="0"/>
                        <a:t>bc</a:t>
                      </a:r>
                      <a:r>
                        <a:rPr lang="en-US" sz="1400" dirty="0" smtClean="0"/>
                        <a:t>-cc-d?-e?</a:t>
                      </a:r>
                      <a:endParaRPr lang="en-US" sz="1400" dirty="0"/>
                    </a:p>
                  </a:txBody>
                  <a:tcPr anchor="ctr"/>
                </a:tc>
              </a:tr>
              <a:tr h="370840">
                <a:tc>
                  <a:txBody>
                    <a:bodyPr/>
                    <a:lstStyle/>
                    <a:p>
                      <a:pPr algn="ctr"/>
                      <a:r>
                        <a:rPr lang="en-US" sz="1400" dirty="0" smtClean="0"/>
                        <a:t>r-</a:t>
                      </a:r>
                      <a:r>
                        <a:rPr lang="en-US" sz="1400" dirty="0" err="1" smtClean="0"/>
                        <a:t>bc</a:t>
                      </a:r>
                      <a:r>
                        <a:rPr lang="en-US" sz="1400" dirty="0" smtClean="0"/>
                        <a:t>-cc-d?-e?</a:t>
                      </a:r>
                      <a:endParaRPr lang="en-US" sz="1400" dirty="0"/>
                    </a:p>
                  </a:txBody>
                  <a:tcPr anchor="ctr"/>
                </a:tc>
                <a:tc>
                  <a:txBody>
                    <a:bodyPr/>
                    <a:lstStyle/>
                    <a:p>
                      <a:pPr algn="ctr"/>
                      <a:r>
                        <a:rPr lang="en-US" sz="1400" dirty="0" smtClean="0"/>
                        <a:t>call </a:t>
                      </a:r>
                      <a:r>
                        <a:rPr lang="en-US" sz="1400" dirty="0" err="1" smtClean="0"/>
                        <a:t>virt</a:t>
                      </a:r>
                      <a:r>
                        <a:rPr lang="en-US" sz="1400" dirty="0" smtClean="0"/>
                        <a:t> method</a:t>
                      </a:r>
                      <a:endParaRPr lang="en-US" sz="1400" dirty="0"/>
                    </a:p>
                  </a:txBody>
                  <a:tcPr anchor="ctr"/>
                </a:tc>
                <a:tc>
                  <a:txBody>
                    <a:bodyPr/>
                    <a:lstStyle/>
                    <a:p>
                      <a:pPr algn="ctr"/>
                      <a:r>
                        <a:rPr lang="en-US" sz="1400" dirty="0" smtClean="0"/>
                        <a:t>x-</a:t>
                      </a:r>
                      <a:r>
                        <a:rPr lang="en-US" sz="1400" dirty="0" err="1" smtClean="0"/>
                        <a:t>bc</a:t>
                      </a:r>
                      <a:r>
                        <a:rPr lang="en-US" sz="1400" dirty="0" smtClean="0"/>
                        <a:t>-c?</a:t>
                      </a:r>
                      <a:endParaRPr lang="en-US" sz="1400" dirty="0"/>
                    </a:p>
                  </a:txBody>
                  <a:tcPr anchor="ctr"/>
                </a:tc>
              </a:tr>
              <a:tr h="370840">
                <a:tc>
                  <a:txBody>
                    <a:bodyPr/>
                    <a:lstStyle/>
                    <a:p>
                      <a:pPr algn="ctr"/>
                      <a:r>
                        <a:rPr lang="en-US" sz="1400" dirty="0" smtClean="0"/>
                        <a:t>x-</a:t>
                      </a:r>
                      <a:r>
                        <a:rPr lang="en-US" sz="1400" dirty="0" err="1" smtClean="0"/>
                        <a:t>bc</a:t>
                      </a:r>
                      <a:r>
                        <a:rPr lang="en-US" sz="1400" dirty="0" smtClean="0"/>
                        <a:t>-c?</a:t>
                      </a:r>
                      <a:endParaRPr lang="en-US" sz="1400" dirty="0"/>
                    </a:p>
                  </a:txBody>
                  <a:tcPr anchor="ctr"/>
                </a:tc>
                <a:tc>
                  <a:txBody>
                    <a:bodyPr/>
                    <a:lstStyle/>
                    <a:p>
                      <a:pPr algn="ctr"/>
                      <a:r>
                        <a:rPr lang="en-US" sz="1400" dirty="0" smtClean="0"/>
                        <a:t>load non-ASLR </a:t>
                      </a:r>
                      <a:r>
                        <a:rPr lang="en-US" sz="1400" dirty="0" err="1" smtClean="0"/>
                        <a:t>img</a:t>
                      </a:r>
                      <a:endParaRPr lang="en-US" sz="1400" dirty="0"/>
                    </a:p>
                  </a:txBody>
                  <a:tcPr anchor="ctr"/>
                </a:tc>
                <a:tc>
                  <a:txBody>
                    <a:bodyPr/>
                    <a:lstStyle/>
                    <a:p>
                      <a:pPr algn="ctr"/>
                      <a:r>
                        <a:rPr lang="en-US" sz="1400" dirty="0" smtClean="0"/>
                        <a:t>x-</a:t>
                      </a:r>
                      <a:r>
                        <a:rPr lang="en-US" sz="1400" dirty="0" err="1" smtClean="0"/>
                        <a:t>bc</a:t>
                      </a:r>
                      <a:r>
                        <a:rPr lang="en-US" sz="1400" dirty="0" smtClean="0"/>
                        <a:t>-</a:t>
                      </a:r>
                      <a:r>
                        <a:rPr lang="en-US" sz="1400" dirty="0" err="1" smtClean="0"/>
                        <a:t>cf</a:t>
                      </a:r>
                      <a:endParaRPr lang="en-US" sz="1400" dirty="0"/>
                    </a:p>
                  </a:txBody>
                  <a:tcPr anchor="ctr"/>
                </a:tc>
              </a:tr>
              <a:tr h="370840">
                <a:tc>
                  <a:txBody>
                    <a:bodyPr/>
                    <a:lstStyle/>
                    <a:p>
                      <a:pPr algn="ctr"/>
                      <a:r>
                        <a:rPr lang="en-US" sz="1400" dirty="0" smtClean="0"/>
                        <a:t>x-</a:t>
                      </a:r>
                      <a:r>
                        <a:rPr lang="en-US" sz="1400" dirty="0" err="1" smtClean="0"/>
                        <a:t>bc</a:t>
                      </a:r>
                      <a:r>
                        <a:rPr lang="en-US" sz="1400" dirty="0" smtClean="0"/>
                        <a:t>-</a:t>
                      </a:r>
                      <a:r>
                        <a:rPr lang="en-US" sz="1400" dirty="0" err="1" smtClean="0"/>
                        <a:t>cf</a:t>
                      </a:r>
                      <a:endParaRPr lang="en-US" sz="1400" dirty="0"/>
                    </a:p>
                  </a:txBody>
                  <a:tcPr anchor="ctr"/>
                </a:tc>
                <a:tc>
                  <a:txBody>
                    <a:bodyPr/>
                    <a:lstStyle/>
                    <a:p>
                      <a:pPr algn="ctr"/>
                      <a:r>
                        <a:rPr lang="en-US" sz="1400" dirty="0" smtClean="0"/>
                        <a:t>execute ROP stage</a:t>
                      </a:r>
                      <a:endParaRPr lang="en-US" sz="1400" dirty="0"/>
                    </a:p>
                  </a:txBody>
                  <a:tcPr anchor="ctr"/>
                </a:tc>
                <a:tc>
                  <a:txBody>
                    <a:bodyPr/>
                    <a:lstStyle/>
                    <a:p>
                      <a:pPr algn="ctr"/>
                      <a:r>
                        <a:rPr lang="en-US" sz="1400" dirty="0" smtClean="0"/>
                        <a:t>x-</a:t>
                      </a:r>
                      <a:r>
                        <a:rPr lang="en-US" sz="1400" dirty="0" err="1" smtClean="0"/>
                        <a:t>bc</a:t>
                      </a:r>
                      <a:r>
                        <a:rPr lang="en-US" sz="1400" dirty="0" smtClean="0"/>
                        <a:t>-cc</a:t>
                      </a:r>
                      <a:endParaRPr lang="en-US" sz="1400" dirty="0"/>
                    </a:p>
                  </a:txBody>
                  <a:tcPr anchor="ctr"/>
                </a:tc>
              </a:tr>
            </a:tbl>
          </a:graphicData>
        </a:graphic>
      </p:graphicFrame>
    </p:spTree>
    <p:extLst>
      <p:ext uri="{BB962C8B-B14F-4D97-AF65-F5344CB8AC3E}">
        <p14:creationId xmlns:p14="http://schemas.microsoft.com/office/powerpoint/2010/main" val="136899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835E6C3-811C-4266-9949-3DBBF9598B1D}" type="slidenum">
              <a:rPr lang="en-US" smtClean="0"/>
              <a:t>27</a:t>
            </a:fld>
            <a:endParaRPr lang="en-US"/>
          </a:p>
        </p:txBody>
      </p:sp>
      <p:sp>
        <p:nvSpPr>
          <p:cNvPr id="7" name="Rectangle 6"/>
          <p:cNvSpPr/>
          <p:nvPr/>
        </p:nvSpPr>
        <p:spPr>
          <a:xfrm>
            <a:off x="3313383" y="2921169"/>
            <a:ext cx="5565242" cy="1015663"/>
          </a:xfrm>
          <a:prstGeom prst="rect">
            <a:avLst/>
          </a:prstGeom>
        </p:spPr>
        <p:txBody>
          <a:bodyPr wrap="none">
            <a:spAutoFit/>
          </a:bodyPr>
          <a:lstStyle/>
          <a:p>
            <a:pPr algn="ct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Simulation Demo</a:t>
            </a:r>
            <a:endParaRPr lang="en-US" sz="6000" dirty="0"/>
          </a:p>
        </p:txBody>
      </p:sp>
    </p:spTree>
    <p:extLst>
      <p:ext uri="{BB962C8B-B14F-4D97-AF65-F5344CB8AC3E}">
        <p14:creationId xmlns:p14="http://schemas.microsoft.com/office/powerpoint/2010/main" val="2526649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Applying this model</a:t>
            </a:r>
            <a:endParaRPr lang="en-US" dirty="0"/>
          </a:p>
        </p:txBody>
      </p:sp>
      <p:sp>
        <p:nvSpPr>
          <p:cNvPr id="6" name="Text Placeholder 5"/>
          <p:cNvSpPr>
            <a:spLocks noGrp="1"/>
          </p:cNvSpPr>
          <p:nvPr>
            <p:ph type="body" idx="1"/>
          </p:nvPr>
        </p:nvSpPr>
        <p:spPr/>
        <p:txBody>
          <a:bodyPr/>
          <a:lstStyle/>
          <a:p>
            <a:r>
              <a:rPr lang="en-US" dirty="0" smtClean="0"/>
              <a:t>Measuring value, guiding investments, and improving risk assessment</a:t>
            </a:r>
            <a:endParaRPr lang="en-US" dirty="0"/>
          </a:p>
        </p:txBody>
      </p:sp>
      <p:sp>
        <p:nvSpPr>
          <p:cNvPr id="2" name="Slide Number Placeholder 1"/>
          <p:cNvSpPr>
            <a:spLocks noGrp="1"/>
          </p:cNvSpPr>
          <p:nvPr>
            <p:ph type="sldNum" sz="quarter" idx="12"/>
          </p:nvPr>
        </p:nvSpPr>
        <p:spPr/>
        <p:txBody>
          <a:bodyPr/>
          <a:lstStyle/>
          <a:p>
            <a:fld id="{9835E6C3-811C-4266-9949-3DBBF9598B1D}" type="slidenum">
              <a:rPr lang="en-US" smtClean="0"/>
              <a:t>28</a:t>
            </a:fld>
            <a:endParaRPr lang="en-US"/>
          </a:p>
        </p:txBody>
      </p:sp>
    </p:spTree>
    <p:extLst>
      <p:ext uri="{BB962C8B-B14F-4D97-AF65-F5344CB8AC3E}">
        <p14:creationId xmlns:p14="http://schemas.microsoft.com/office/powerpoint/2010/main" val="3557553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Measuring the value of defensive technologies</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29</a:t>
            </a:fld>
            <a:endParaRPr lang="en-US"/>
          </a:p>
        </p:txBody>
      </p:sp>
      <p:sp>
        <p:nvSpPr>
          <p:cNvPr id="5" name="Rectangle 4"/>
          <p:cNvSpPr/>
          <p:nvPr/>
        </p:nvSpPr>
        <p:spPr>
          <a:xfrm>
            <a:off x="1134415" y="1595438"/>
            <a:ext cx="9923230" cy="369332"/>
          </a:xfrm>
          <a:prstGeom prst="rect">
            <a:avLst/>
          </a:prstGeom>
        </p:spPr>
        <p:txBody>
          <a:bodyPr wrap="none">
            <a:spAutoFit/>
          </a:bodyPr>
          <a:lstStyle/>
          <a:p>
            <a:pPr algn="ctr"/>
            <a:r>
              <a:rPr lang="en-US" dirty="0" smtClean="0">
                <a:solidFill>
                  <a:srgbClr val="FFFF66"/>
                </a:solidFill>
              </a:rPr>
              <a:t>No established system exists to measure the impact of defensive technologies like as DEP, ASLR, and /GS </a:t>
            </a:r>
            <a:endParaRPr lang="en-US" dirty="0"/>
          </a:p>
        </p:txBody>
      </p:sp>
      <p:grpSp>
        <p:nvGrpSpPr>
          <p:cNvPr id="15" name="Group 14"/>
          <p:cNvGrpSpPr/>
          <p:nvPr/>
        </p:nvGrpSpPr>
        <p:grpSpPr>
          <a:xfrm>
            <a:off x="6105525" y="2201912"/>
            <a:ext cx="5638800" cy="3983640"/>
            <a:chOff x="6105525" y="2297162"/>
            <a:chExt cx="5638800" cy="3983640"/>
          </a:xfrm>
        </p:grpSpPr>
        <p:sp>
          <p:nvSpPr>
            <p:cNvPr id="11" name="Rounded Rectangle 10"/>
            <p:cNvSpPr/>
            <p:nvPr/>
          </p:nvSpPr>
          <p:spPr>
            <a:xfrm>
              <a:off x="6105525" y="2297162"/>
              <a:ext cx="5638800" cy="143817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A model of exploitation can be used to concretely measure the impact of defensive technologies</a:t>
              </a:r>
            </a:p>
            <a:p>
              <a:pPr algn="ctr"/>
              <a:endParaRPr lang="en-US" sz="2400" dirty="0"/>
            </a:p>
            <a:p>
              <a:pPr algn="ctr"/>
              <a:r>
                <a:rPr lang="en-US" sz="1400" dirty="0" smtClean="0"/>
                <a:t>E.g. “with mitigation Y in place, the exploitability in a given scenario is Z”</a:t>
              </a:r>
              <a:endParaRPr lang="en-US" sz="1400" dirty="0"/>
            </a:p>
          </p:txBody>
        </p:sp>
        <p:sp>
          <p:nvSpPr>
            <p:cNvPr id="12" name="TextBox 11"/>
            <p:cNvSpPr txBox="1"/>
            <p:nvPr/>
          </p:nvSpPr>
          <p:spPr>
            <a:xfrm>
              <a:off x="6391924" y="3972478"/>
              <a:ext cx="5123801"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Impact is measured based on possible behavior</a:t>
              </a:r>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Open to scrutiny, refinement, and customization</a:t>
              </a:r>
            </a:p>
            <a:p>
              <a:pPr marL="742950" lvl="1" indent="-285750">
                <a:buFont typeface="Arial" panose="020B0604020202020204" pitchFamily="34" charset="0"/>
                <a:buChar char="•"/>
              </a:pPr>
              <a:r>
                <a:rPr lang="en-US" dirty="0" smtClean="0"/>
                <a:t>Impact may change because of new exploitation techniques</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Facilitates more rigorous “what-if” scenarios</a:t>
              </a:r>
            </a:p>
            <a:p>
              <a:pPr marL="742950" lvl="1" indent="-285750">
                <a:buFont typeface="Arial" panose="020B0604020202020204" pitchFamily="34" charset="0"/>
                <a:buChar char="•"/>
              </a:pPr>
              <a:r>
                <a:rPr lang="en-US" dirty="0" smtClean="0"/>
                <a:t>E.g. exploring value of a new mitigation</a:t>
              </a:r>
              <a:endParaRPr lang="en-US" dirty="0"/>
            </a:p>
          </p:txBody>
        </p:sp>
      </p:grpSp>
      <p:grpSp>
        <p:nvGrpSpPr>
          <p:cNvPr id="14" name="Group 13"/>
          <p:cNvGrpSpPr/>
          <p:nvPr/>
        </p:nvGrpSpPr>
        <p:grpSpPr>
          <a:xfrm>
            <a:off x="381000" y="2201913"/>
            <a:ext cx="5638800" cy="3983639"/>
            <a:chOff x="381000" y="2297163"/>
            <a:chExt cx="5638800" cy="3983639"/>
          </a:xfrm>
        </p:grpSpPr>
        <p:sp>
          <p:nvSpPr>
            <p:cNvPr id="8" name="Rounded Rectangle 7"/>
            <p:cNvSpPr/>
            <p:nvPr/>
          </p:nvSpPr>
          <p:spPr>
            <a:xfrm>
              <a:off x="381000" y="2297163"/>
              <a:ext cx="5638800" cy="143817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Impact is often measured based on the ability to break techniques used by public exploits[</a:t>
              </a:r>
              <a:r>
                <a:rPr lang="en-US" sz="2000" dirty="0" smtClean="0">
                  <a:hlinkClick r:id="rId2" action="ppaction://hlinksldjump"/>
                </a:rPr>
                <a:t>18</a:t>
              </a:r>
              <a:r>
                <a:rPr lang="en-US" sz="2000" dirty="0" smtClean="0"/>
                <a:t>]</a:t>
              </a:r>
            </a:p>
            <a:p>
              <a:pPr algn="ctr"/>
              <a:endParaRPr lang="en-US" sz="2400" dirty="0"/>
            </a:p>
            <a:p>
              <a:pPr algn="ctr"/>
              <a:r>
                <a:rPr lang="en-US" sz="1400" dirty="0" smtClean="0"/>
                <a:t>E.g. “exploit X would not have worked with mitigation Y in place”</a:t>
              </a:r>
              <a:endParaRPr lang="en-US" sz="1400" dirty="0"/>
            </a:p>
          </p:txBody>
        </p:sp>
        <p:sp>
          <p:nvSpPr>
            <p:cNvPr id="13" name="TextBox 12"/>
            <p:cNvSpPr txBox="1"/>
            <p:nvPr/>
          </p:nvSpPr>
          <p:spPr>
            <a:xfrm>
              <a:off x="667399" y="3972478"/>
              <a:ext cx="5114276"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Impact is measured based on past behavior</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Absence of relevant exploits can be problematic</a:t>
              </a:r>
            </a:p>
            <a:p>
              <a:pPr marL="742950" lvl="1" indent="-285750">
                <a:buFont typeface="Arial" panose="020B0604020202020204" pitchFamily="34" charset="0"/>
                <a:buChar char="•"/>
              </a:pPr>
              <a:r>
                <a:rPr lang="en-US" dirty="0" smtClean="0"/>
                <a:t>Hard to justify new tech without data</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Does not quantify difficulty of exploitation </a:t>
              </a:r>
              <a:r>
                <a:rPr lang="en-US" i="1" dirty="0" smtClean="0"/>
                <a:t>after</a:t>
              </a:r>
              <a:r>
                <a:rPr lang="en-US" dirty="0" smtClean="0"/>
                <a:t> enabling mitigation</a:t>
              </a:r>
            </a:p>
            <a:p>
              <a:pPr marL="742950" lvl="1" indent="-285750">
                <a:buFont typeface="Arial" panose="020B0604020202020204" pitchFamily="34" charset="0"/>
                <a:buChar char="•"/>
              </a:pPr>
              <a:r>
                <a:rPr lang="en-US" dirty="0" smtClean="0"/>
                <a:t>Impact measurement is hindsight only</a:t>
              </a:r>
              <a:endParaRPr lang="en-US" dirty="0"/>
            </a:p>
          </p:txBody>
        </p:sp>
      </p:grpSp>
    </p:spTree>
    <p:extLst>
      <p:ext uri="{BB962C8B-B14F-4D97-AF65-F5344CB8AC3E}">
        <p14:creationId xmlns:p14="http://schemas.microsoft.com/office/powerpoint/2010/main" val="283570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55764" y="4476454"/>
            <a:ext cx="11072358" cy="38927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US" sz="1600" dirty="0" smtClean="0"/>
              <a:t>CWE[</a:t>
            </a:r>
            <a:r>
              <a:rPr lang="en-US" sz="1600" dirty="0" smtClean="0">
                <a:hlinkClick r:id="rId2" action="ppaction://hlinksldjump"/>
              </a:rPr>
              <a:t>7</a:t>
            </a:r>
            <a:r>
              <a:rPr lang="en-US" sz="1600" dirty="0" smtClean="0"/>
              <a:t>] can be used to classify a flaw’s type, but not its invariants (which influence the flaw’s exploitability)</a:t>
            </a:r>
            <a:endParaRPr lang="en-US" sz="1600" dirty="0"/>
          </a:p>
        </p:txBody>
      </p:sp>
      <p:sp>
        <p:nvSpPr>
          <p:cNvPr id="2" name="Title 1"/>
          <p:cNvSpPr>
            <a:spLocks noGrp="1"/>
          </p:cNvSpPr>
          <p:nvPr>
            <p:ph type="title"/>
          </p:nvPr>
        </p:nvSpPr>
        <p:spPr/>
        <p:txBody>
          <a:bodyPr/>
          <a:lstStyle/>
          <a:p>
            <a:r>
              <a:rPr lang="en-US" dirty="0" smtClean="0"/>
              <a:t>Let’s start with three assertions</a:t>
            </a:r>
            <a:endParaRPr lang="en-US" dirty="0"/>
          </a:p>
        </p:txBody>
      </p:sp>
      <p:sp>
        <p:nvSpPr>
          <p:cNvPr id="5" name="Rounded Rectangle 4"/>
          <p:cNvSpPr/>
          <p:nvPr/>
        </p:nvSpPr>
        <p:spPr>
          <a:xfrm>
            <a:off x="326067" y="1648028"/>
            <a:ext cx="11497340" cy="95693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smtClean="0"/>
              <a:t>1. Assessing the exploitability of memory safety vulnerabilities is a hard problem</a:t>
            </a:r>
            <a:endParaRPr lang="en-US" sz="2400" dirty="0"/>
          </a:p>
        </p:txBody>
      </p:sp>
      <p:sp>
        <p:nvSpPr>
          <p:cNvPr id="6" name="Rounded Rectangle 5"/>
          <p:cNvSpPr/>
          <p:nvPr/>
        </p:nvSpPr>
        <p:spPr>
          <a:xfrm>
            <a:off x="326067" y="3455516"/>
            <a:ext cx="11497340" cy="95693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en-US" sz="2400" dirty="0" smtClean="0"/>
              <a:t>2. There is no robust taxonomy for classifying the invariants of a memory safety flaw</a:t>
            </a:r>
            <a:endParaRPr lang="en-US" sz="2400" dirty="0"/>
          </a:p>
        </p:txBody>
      </p:sp>
      <p:sp>
        <p:nvSpPr>
          <p:cNvPr id="7" name="Rounded Rectangle 6"/>
          <p:cNvSpPr/>
          <p:nvPr/>
        </p:nvSpPr>
        <p:spPr>
          <a:xfrm>
            <a:off x="326067" y="5242896"/>
            <a:ext cx="11497340" cy="95693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2400" dirty="0" smtClean="0"/>
              <a:t>3. You cannot improve on #1 without first addressing #2</a:t>
            </a:r>
            <a:endParaRPr lang="en-US" sz="2400" dirty="0"/>
          </a:p>
        </p:txBody>
      </p:sp>
      <p:sp>
        <p:nvSpPr>
          <p:cNvPr id="9" name="Rounded Rectangle 8"/>
          <p:cNvSpPr/>
          <p:nvPr/>
        </p:nvSpPr>
        <p:spPr>
          <a:xfrm>
            <a:off x="755765" y="2648708"/>
            <a:ext cx="11072358" cy="39325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1600" dirty="0" smtClean="0"/>
              <a:t>Today, an exploit must be written to prove exploitability (does not scale) or a conservative guess must be made (may overestimate)</a:t>
            </a:r>
            <a:endParaRPr lang="en-US" sz="1600" dirty="0"/>
          </a:p>
        </p:txBody>
      </p:sp>
      <p:sp>
        <p:nvSpPr>
          <p:cNvPr id="3" name="Slide Number Placeholder 2"/>
          <p:cNvSpPr>
            <a:spLocks noGrp="1"/>
          </p:cNvSpPr>
          <p:nvPr>
            <p:ph type="sldNum" sz="quarter" idx="12"/>
          </p:nvPr>
        </p:nvSpPr>
        <p:spPr/>
        <p:txBody>
          <a:bodyPr/>
          <a:lstStyle/>
          <a:p>
            <a:fld id="{9835E6C3-811C-4266-9949-3DBBF9598B1D}" type="slidenum">
              <a:rPr lang="en-US" smtClean="0"/>
              <a:t>3</a:t>
            </a:fld>
            <a:endParaRPr lang="en-US"/>
          </a:p>
        </p:txBody>
      </p:sp>
    </p:spTree>
    <p:extLst>
      <p:ext uri="{BB962C8B-B14F-4D97-AF65-F5344CB8AC3E}">
        <p14:creationId xmlns:p14="http://schemas.microsoft.com/office/powerpoint/2010/main" val="79782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6" grpId="0" animBg="1"/>
      <p:bldP spid="7"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2666"/>
            <a:ext cx="10515600" cy="1325562"/>
          </a:xfrm>
        </p:spPr>
        <p:txBody>
          <a:bodyPr>
            <a:normAutofit/>
          </a:bodyPr>
          <a:lstStyle/>
          <a:p>
            <a:pPr algn="ctr"/>
            <a:r>
              <a:rPr lang="en-US" dirty="0" smtClean="0"/>
              <a:t>Guiding defensive investments</a:t>
            </a:r>
            <a:endParaRPr lang="en-US" dirty="0"/>
          </a:p>
        </p:txBody>
      </p:sp>
      <p:grpSp>
        <p:nvGrpSpPr>
          <p:cNvPr id="5" name="Group 4"/>
          <p:cNvGrpSpPr/>
          <p:nvPr/>
        </p:nvGrpSpPr>
        <p:grpSpPr>
          <a:xfrm>
            <a:off x="432929" y="2164980"/>
            <a:ext cx="5818242" cy="4352198"/>
            <a:chOff x="432929" y="2164980"/>
            <a:chExt cx="5818242" cy="4352198"/>
          </a:xfrm>
        </p:grpSpPr>
        <p:sp>
          <p:nvSpPr>
            <p:cNvPr id="54" name="Rectangle 53"/>
            <p:cNvSpPr/>
            <p:nvPr/>
          </p:nvSpPr>
          <p:spPr>
            <a:xfrm>
              <a:off x="432929" y="2164980"/>
              <a:ext cx="5818242" cy="4352198"/>
            </a:xfrm>
            <a:prstGeom prst="rect">
              <a:avLst/>
            </a:prstGeom>
            <a:solidFill>
              <a:schemeClr val="accent1">
                <a:lumMod val="75000"/>
                <a:alpha val="15000"/>
              </a:schemeClr>
            </a:solidFill>
            <a:ln w="22225">
              <a:solidFill>
                <a:schemeClr val="bg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a:off x="1073582" y="5919567"/>
              <a:ext cx="4721600" cy="5545"/>
            </a:xfrm>
            <a:prstGeom prst="straightConnector1">
              <a:avLst/>
            </a:prstGeom>
            <a:ln w="31750">
              <a:tailEnd type="triangle" w="lg" len="med"/>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flipV="1">
              <a:off x="1090208" y="2361720"/>
              <a:ext cx="0" cy="3568937"/>
            </a:xfrm>
            <a:prstGeom prst="straightConnector1">
              <a:avLst/>
            </a:prstGeom>
            <a:ln w="31750">
              <a:tailEnd type="triangle" w="lg" len="med"/>
            </a:ln>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1672570" y="6040660"/>
              <a:ext cx="3500510" cy="369332"/>
            </a:xfrm>
            <a:prstGeom prst="rect">
              <a:avLst/>
            </a:prstGeom>
            <a:noFill/>
          </p:spPr>
          <p:txBody>
            <a:bodyPr wrap="none" rtlCol="0">
              <a:spAutoFit/>
            </a:bodyPr>
            <a:lstStyle/>
            <a:p>
              <a:pPr algn="ctr"/>
              <a:r>
                <a:rPr lang="en-US" dirty="0" smtClean="0"/>
                <a:t>Probability of exploiting a flaw type</a:t>
              </a:r>
              <a:endParaRPr lang="en-US" dirty="0"/>
            </a:p>
          </p:txBody>
        </p:sp>
        <p:sp>
          <p:nvSpPr>
            <p:cNvPr id="11" name="TextBox 10"/>
            <p:cNvSpPr txBox="1"/>
            <p:nvPr/>
          </p:nvSpPr>
          <p:spPr>
            <a:xfrm rot="16200000">
              <a:off x="-925667" y="3993383"/>
              <a:ext cx="3344057" cy="369332"/>
            </a:xfrm>
            <a:prstGeom prst="rect">
              <a:avLst/>
            </a:prstGeom>
            <a:noFill/>
          </p:spPr>
          <p:txBody>
            <a:bodyPr wrap="none" rtlCol="0">
              <a:spAutoFit/>
            </a:bodyPr>
            <a:lstStyle/>
            <a:p>
              <a:pPr algn="ctr"/>
              <a:r>
                <a:rPr lang="en-US" dirty="0" smtClean="0"/>
                <a:t>Probability of  a flaw type existing</a:t>
              </a:r>
              <a:endParaRPr lang="en-US" dirty="0"/>
            </a:p>
          </p:txBody>
        </p:sp>
        <p:sp>
          <p:nvSpPr>
            <p:cNvPr id="15" name="Rounded Rectangle 14"/>
            <p:cNvSpPr/>
            <p:nvPr/>
          </p:nvSpPr>
          <p:spPr>
            <a:xfrm>
              <a:off x="1148399" y="2494722"/>
              <a:ext cx="4522092" cy="1328299"/>
            </a:xfrm>
            <a:prstGeom prst="roundRect">
              <a:avLst/>
            </a:prstGeom>
            <a:solidFill>
              <a:schemeClr val="accent5">
                <a:alpha val="6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smtClean="0"/>
                <a:t>      Most likely to exist</a:t>
              </a:r>
              <a:endParaRPr lang="en-US" dirty="0"/>
            </a:p>
          </p:txBody>
        </p:sp>
        <p:sp>
          <p:nvSpPr>
            <p:cNvPr id="16" name="Rounded Rectangle 15"/>
            <p:cNvSpPr/>
            <p:nvPr/>
          </p:nvSpPr>
          <p:spPr>
            <a:xfrm>
              <a:off x="4019061" y="2494723"/>
              <a:ext cx="1651430" cy="3366655"/>
            </a:xfrm>
            <a:prstGeom prst="roundRect">
              <a:avLst/>
            </a:prstGeom>
            <a:solidFill>
              <a:schemeClr val="accent6">
                <a:alpha val="6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b"/>
            <a:lstStyle/>
            <a:p>
              <a:pPr algn="ctr"/>
              <a:r>
                <a:rPr lang="en-US" dirty="0" smtClean="0"/>
                <a:t>Most easily exploited</a:t>
              </a:r>
            </a:p>
            <a:p>
              <a:pPr algn="ctr"/>
              <a:endParaRPr lang="en-US" dirty="0"/>
            </a:p>
            <a:p>
              <a:pPr algn="ctr"/>
              <a:endParaRPr lang="en-US" dirty="0"/>
            </a:p>
          </p:txBody>
        </p:sp>
        <p:sp>
          <p:nvSpPr>
            <p:cNvPr id="17" name="Oval 16"/>
            <p:cNvSpPr/>
            <p:nvPr/>
          </p:nvSpPr>
          <p:spPr>
            <a:xfrm>
              <a:off x="3808440" y="2264736"/>
              <a:ext cx="2069870" cy="1881452"/>
            </a:xfrm>
            <a:prstGeom prst="ellipse">
              <a:avLst/>
            </a:prstGeom>
            <a:solidFill>
              <a:srgbClr val="FFFF00">
                <a:alpha val="50000"/>
              </a:srgbClr>
            </a:solidFill>
            <a:ln>
              <a:solidFill>
                <a:schemeClr val="tx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High impact investment</a:t>
              </a:r>
              <a:endParaRPr lang="en-US" dirty="0"/>
            </a:p>
          </p:txBody>
        </p:sp>
      </p:grpSp>
      <p:sp>
        <p:nvSpPr>
          <p:cNvPr id="18" name="TextBox 17"/>
          <p:cNvSpPr txBox="1"/>
          <p:nvPr/>
        </p:nvSpPr>
        <p:spPr>
          <a:xfrm>
            <a:off x="432929" y="1371419"/>
            <a:ext cx="5818242" cy="715089"/>
          </a:xfrm>
          <a:prstGeom prst="round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dirty="0" smtClean="0"/>
              <a:t>Invest in detection &amp; mitigation of flaw types that are </a:t>
            </a:r>
          </a:p>
          <a:p>
            <a:pPr algn="ctr"/>
            <a:r>
              <a:rPr lang="en-US" smtClean="0"/>
              <a:t>most </a:t>
            </a:r>
            <a:r>
              <a:rPr lang="en-US" dirty="0" smtClean="0"/>
              <a:t>easily exploited &amp; most likely to exist</a:t>
            </a:r>
            <a:endParaRPr lang="en-US" dirty="0"/>
          </a:p>
        </p:txBody>
      </p:sp>
      <p:sp>
        <p:nvSpPr>
          <p:cNvPr id="20" name="TextBox 19"/>
          <p:cNvSpPr txBox="1"/>
          <p:nvPr/>
        </p:nvSpPr>
        <p:spPr>
          <a:xfrm>
            <a:off x="6492239" y="1371419"/>
            <a:ext cx="5180779" cy="715089"/>
          </a:xfrm>
          <a:prstGeom prst="round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dirty="0" smtClean="0"/>
              <a:t>Invest in mitigations for exploitation techniques that are key to exploiting many types of flaws</a:t>
            </a:r>
            <a:endParaRPr lang="en-US" dirty="0"/>
          </a:p>
        </p:txBody>
      </p:sp>
      <p:grpSp>
        <p:nvGrpSpPr>
          <p:cNvPr id="8" name="Group 7"/>
          <p:cNvGrpSpPr/>
          <p:nvPr/>
        </p:nvGrpSpPr>
        <p:grpSpPr>
          <a:xfrm>
            <a:off x="6492239" y="2164980"/>
            <a:ext cx="5180779" cy="4352198"/>
            <a:chOff x="6492239" y="2164980"/>
            <a:chExt cx="5180779" cy="4352198"/>
          </a:xfrm>
        </p:grpSpPr>
        <p:sp>
          <p:nvSpPr>
            <p:cNvPr id="3" name="Rectangle 2"/>
            <p:cNvSpPr/>
            <p:nvPr/>
          </p:nvSpPr>
          <p:spPr>
            <a:xfrm>
              <a:off x="7204974" y="2489312"/>
              <a:ext cx="931025" cy="5061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Flaw #1</a:t>
              </a:r>
              <a:endParaRPr lang="en-US" dirty="0"/>
            </a:p>
          </p:txBody>
        </p:sp>
        <p:sp>
          <p:nvSpPr>
            <p:cNvPr id="13" name="Rectangle 12"/>
            <p:cNvSpPr/>
            <p:nvPr/>
          </p:nvSpPr>
          <p:spPr>
            <a:xfrm>
              <a:off x="8648207" y="2489311"/>
              <a:ext cx="931025" cy="5061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Flaw #2</a:t>
              </a:r>
              <a:endParaRPr lang="en-US" dirty="0"/>
            </a:p>
          </p:txBody>
        </p:sp>
        <p:sp>
          <p:nvSpPr>
            <p:cNvPr id="14" name="Rectangle 13"/>
            <p:cNvSpPr/>
            <p:nvPr/>
          </p:nvSpPr>
          <p:spPr>
            <a:xfrm>
              <a:off x="10089080" y="2489310"/>
              <a:ext cx="931025" cy="5061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Flaw #3</a:t>
              </a:r>
              <a:endParaRPr lang="en-US" dirty="0"/>
            </a:p>
          </p:txBody>
        </p:sp>
        <p:sp>
          <p:nvSpPr>
            <p:cNvPr id="19" name="Rectangle 18"/>
            <p:cNvSpPr/>
            <p:nvPr/>
          </p:nvSpPr>
          <p:spPr>
            <a:xfrm>
              <a:off x="7301954" y="3580249"/>
              <a:ext cx="737063" cy="5061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1" name="Rectangle 20"/>
            <p:cNvSpPr/>
            <p:nvPr/>
          </p:nvSpPr>
          <p:spPr>
            <a:xfrm>
              <a:off x="10186059" y="3560369"/>
              <a:ext cx="737063" cy="5061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2" name="Rectangle 21"/>
            <p:cNvSpPr/>
            <p:nvPr/>
          </p:nvSpPr>
          <p:spPr>
            <a:xfrm>
              <a:off x="8745187" y="3580248"/>
              <a:ext cx="737063" cy="5061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3" name="Rectangle 22"/>
            <p:cNvSpPr/>
            <p:nvPr/>
          </p:nvSpPr>
          <p:spPr>
            <a:xfrm>
              <a:off x="8745186" y="4581449"/>
              <a:ext cx="737063" cy="5061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4" name="Rectangle 23"/>
            <p:cNvSpPr/>
            <p:nvPr/>
          </p:nvSpPr>
          <p:spPr>
            <a:xfrm>
              <a:off x="8193779" y="5542999"/>
              <a:ext cx="1839884" cy="506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Code execution</a:t>
              </a:r>
              <a:endParaRPr lang="en-US" dirty="0"/>
            </a:p>
          </p:txBody>
        </p:sp>
        <p:cxnSp>
          <p:nvCxnSpPr>
            <p:cNvPr id="6" name="Elbow Connector 5"/>
            <p:cNvCxnSpPr>
              <a:stCxn id="3" idx="2"/>
              <a:endCxn id="19" idx="0"/>
            </p:cNvCxnSpPr>
            <p:nvPr/>
          </p:nvCxnSpPr>
          <p:spPr>
            <a:xfrm rot="5400000">
              <a:off x="7378106" y="3287868"/>
              <a:ext cx="584762" cy="1"/>
            </a:xfrm>
            <a:prstGeom prst="bentConnector3">
              <a:avLst/>
            </a:prstGeom>
            <a:ln w="25400">
              <a:tailEnd type="triangle" w="lg" len="med"/>
            </a:ln>
          </p:spPr>
          <p:style>
            <a:lnRef idx="3">
              <a:schemeClr val="accent4"/>
            </a:lnRef>
            <a:fillRef idx="0">
              <a:schemeClr val="accent4"/>
            </a:fillRef>
            <a:effectRef idx="2">
              <a:schemeClr val="accent4"/>
            </a:effectRef>
            <a:fontRef idx="minor">
              <a:schemeClr val="tx1"/>
            </a:fontRef>
          </p:style>
        </p:cxnSp>
        <p:cxnSp>
          <p:nvCxnSpPr>
            <p:cNvPr id="25" name="Elbow Connector 24"/>
            <p:cNvCxnSpPr>
              <a:stCxn id="19" idx="3"/>
              <a:endCxn id="22" idx="1"/>
            </p:cNvCxnSpPr>
            <p:nvPr/>
          </p:nvCxnSpPr>
          <p:spPr>
            <a:xfrm flipV="1">
              <a:off x="8039017" y="3833336"/>
              <a:ext cx="706170" cy="1"/>
            </a:xfrm>
            <a:prstGeom prst="bentConnector3">
              <a:avLst>
                <a:gd name="adj1" fmla="val 50000"/>
              </a:avLst>
            </a:prstGeom>
            <a:ln w="25400">
              <a:tailEnd type="triangle" w="lg" len="med"/>
            </a:ln>
          </p:spPr>
          <p:style>
            <a:lnRef idx="3">
              <a:schemeClr val="accent4"/>
            </a:lnRef>
            <a:fillRef idx="0">
              <a:schemeClr val="accent4"/>
            </a:fillRef>
            <a:effectRef idx="2">
              <a:schemeClr val="accent4"/>
            </a:effectRef>
            <a:fontRef idx="minor">
              <a:schemeClr val="tx1"/>
            </a:fontRef>
          </p:style>
        </p:cxnSp>
        <p:cxnSp>
          <p:nvCxnSpPr>
            <p:cNvPr id="26" name="Elbow Connector 25"/>
            <p:cNvCxnSpPr>
              <a:stCxn id="13" idx="2"/>
              <a:endCxn id="22" idx="0"/>
            </p:cNvCxnSpPr>
            <p:nvPr/>
          </p:nvCxnSpPr>
          <p:spPr>
            <a:xfrm rot="5400000">
              <a:off x="8821339" y="3287867"/>
              <a:ext cx="584762" cy="1"/>
            </a:xfrm>
            <a:prstGeom prst="bentConnector3">
              <a:avLst>
                <a:gd name="adj1" fmla="val 50000"/>
              </a:avLst>
            </a:prstGeom>
            <a:ln w="25400">
              <a:tailEnd type="triangle" w="lg" len="med"/>
            </a:ln>
          </p:spPr>
          <p:style>
            <a:lnRef idx="3">
              <a:schemeClr val="accent4"/>
            </a:lnRef>
            <a:fillRef idx="0">
              <a:schemeClr val="accent4"/>
            </a:fillRef>
            <a:effectRef idx="2">
              <a:schemeClr val="accent4"/>
            </a:effectRef>
            <a:fontRef idx="minor">
              <a:schemeClr val="tx1"/>
            </a:fontRef>
          </p:style>
        </p:cxnSp>
        <p:cxnSp>
          <p:nvCxnSpPr>
            <p:cNvPr id="30" name="Elbow Connector 29"/>
            <p:cNvCxnSpPr>
              <a:stCxn id="14" idx="2"/>
              <a:endCxn id="21" idx="0"/>
            </p:cNvCxnSpPr>
            <p:nvPr/>
          </p:nvCxnSpPr>
          <p:spPr>
            <a:xfrm rot="5400000">
              <a:off x="10272150" y="3277926"/>
              <a:ext cx="564884" cy="2"/>
            </a:xfrm>
            <a:prstGeom prst="bentConnector3">
              <a:avLst>
                <a:gd name="adj1" fmla="val 50000"/>
              </a:avLst>
            </a:prstGeom>
            <a:ln w="25400">
              <a:tailEnd type="triangle" w="lg" len="med"/>
            </a:ln>
          </p:spPr>
          <p:style>
            <a:lnRef idx="3">
              <a:schemeClr val="accent4"/>
            </a:lnRef>
            <a:fillRef idx="0">
              <a:schemeClr val="accent4"/>
            </a:fillRef>
            <a:effectRef idx="2">
              <a:schemeClr val="accent4"/>
            </a:effectRef>
            <a:fontRef idx="minor">
              <a:schemeClr val="tx1"/>
            </a:fontRef>
          </p:style>
        </p:cxnSp>
        <p:cxnSp>
          <p:nvCxnSpPr>
            <p:cNvPr id="33" name="Elbow Connector 32"/>
            <p:cNvCxnSpPr>
              <a:stCxn id="22" idx="2"/>
              <a:endCxn id="23" idx="0"/>
            </p:cNvCxnSpPr>
            <p:nvPr/>
          </p:nvCxnSpPr>
          <p:spPr>
            <a:xfrm rot="5400000">
              <a:off x="8866206" y="4333936"/>
              <a:ext cx="495026" cy="1"/>
            </a:xfrm>
            <a:prstGeom prst="bentConnector3">
              <a:avLst>
                <a:gd name="adj1" fmla="val 50000"/>
              </a:avLst>
            </a:prstGeom>
            <a:ln w="25400">
              <a:tailEnd type="triangle" w="lg" len="med"/>
            </a:ln>
          </p:spPr>
          <p:style>
            <a:lnRef idx="3">
              <a:schemeClr val="accent4"/>
            </a:lnRef>
            <a:fillRef idx="0">
              <a:schemeClr val="accent4"/>
            </a:fillRef>
            <a:effectRef idx="2">
              <a:schemeClr val="accent4"/>
            </a:effectRef>
            <a:fontRef idx="minor">
              <a:schemeClr val="tx1"/>
            </a:fontRef>
          </p:style>
        </p:cxnSp>
        <p:cxnSp>
          <p:nvCxnSpPr>
            <p:cNvPr id="37" name="Elbow Connector 36"/>
            <p:cNvCxnSpPr>
              <a:stCxn id="21" idx="2"/>
              <a:endCxn id="23" idx="3"/>
            </p:cNvCxnSpPr>
            <p:nvPr/>
          </p:nvCxnSpPr>
          <p:spPr>
            <a:xfrm rot="5400000">
              <a:off x="9634424" y="3914369"/>
              <a:ext cx="767993" cy="1072342"/>
            </a:xfrm>
            <a:prstGeom prst="bentConnector2">
              <a:avLst/>
            </a:prstGeom>
            <a:ln w="25400">
              <a:tailEnd type="triangle" w="lg" len="med"/>
            </a:ln>
          </p:spPr>
          <p:style>
            <a:lnRef idx="3">
              <a:schemeClr val="accent4"/>
            </a:lnRef>
            <a:fillRef idx="0">
              <a:schemeClr val="accent4"/>
            </a:fillRef>
            <a:effectRef idx="2">
              <a:schemeClr val="accent4"/>
            </a:effectRef>
            <a:fontRef idx="minor">
              <a:schemeClr val="tx1"/>
            </a:fontRef>
          </p:style>
        </p:cxnSp>
        <p:cxnSp>
          <p:nvCxnSpPr>
            <p:cNvPr id="40" name="Elbow Connector 39"/>
            <p:cNvCxnSpPr>
              <a:stCxn id="23" idx="2"/>
              <a:endCxn id="24" idx="0"/>
            </p:cNvCxnSpPr>
            <p:nvPr/>
          </p:nvCxnSpPr>
          <p:spPr>
            <a:xfrm rot="16200000" flipH="1">
              <a:off x="8886032" y="5315309"/>
              <a:ext cx="455375" cy="3"/>
            </a:xfrm>
            <a:prstGeom prst="bentConnector3">
              <a:avLst>
                <a:gd name="adj1" fmla="val 50000"/>
              </a:avLst>
            </a:prstGeom>
            <a:ln w="25400">
              <a:tailEnd type="triangle" w="lg" len="med"/>
            </a:ln>
          </p:spPr>
          <p:style>
            <a:lnRef idx="3">
              <a:schemeClr val="accent4"/>
            </a:lnRef>
            <a:fillRef idx="0">
              <a:schemeClr val="accent4"/>
            </a:fillRef>
            <a:effectRef idx="2">
              <a:schemeClr val="accent4"/>
            </a:effectRef>
            <a:fontRef idx="minor">
              <a:schemeClr val="tx1"/>
            </a:fontRef>
          </p:style>
        </p:cxnSp>
        <p:sp>
          <p:nvSpPr>
            <p:cNvPr id="55" name="Rectangle 54"/>
            <p:cNvSpPr/>
            <p:nvPr/>
          </p:nvSpPr>
          <p:spPr>
            <a:xfrm>
              <a:off x="6492239" y="2164980"/>
              <a:ext cx="5180779" cy="4352198"/>
            </a:xfrm>
            <a:prstGeom prst="rect">
              <a:avLst/>
            </a:prstGeom>
            <a:solidFill>
              <a:schemeClr val="accent1">
                <a:lumMod val="75000"/>
                <a:alpha val="15000"/>
              </a:schemeClr>
            </a:solidFill>
            <a:ln w="15875">
              <a:solidFill>
                <a:schemeClr val="bg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6637868" y="4333936"/>
            <a:ext cx="2319865" cy="981374"/>
            <a:chOff x="6637868" y="4333936"/>
            <a:chExt cx="2319865" cy="981374"/>
          </a:xfrm>
        </p:grpSpPr>
        <p:cxnSp>
          <p:nvCxnSpPr>
            <p:cNvPr id="57" name="Straight Arrow Connector 56"/>
            <p:cNvCxnSpPr/>
            <p:nvPr/>
          </p:nvCxnSpPr>
          <p:spPr>
            <a:xfrm flipV="1">
              <a:off x="8039017" y="4333936"/>
              <a:ext cx="918716" cy="24751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0" name="Straight Arrow Connector 59"/>
            <p:cNvCxnSpPr/>
            <p:nvPr/>
          </p:nvCxnSpPr>
          <p:spPr>
            <a:xfrm>
              <a:off x="8039017" y="5000603"/>
              <a:ext cx="918716" cy="31470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4" name="Rounded Rectangle 63"/>
            <p:cNvSpPr/>
            <p:nvPr/>
          </p:nvSpPr>
          <p:spPr>
            <a:xfrm>
              <a:off x="6637868" y="4450540"/>
              <a:ext cx="1401150" cy="63708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Key techniques</a:t>
              </a:r>
              <a:endParaRPr lang="en-US" dirty="0"/>
            </a:p>
          </p:txBody>
        </p:sp>
      </p:grpSp>
      <p:sp>
        <p:nvSpPr>
          <p:cNvPr id="27" name="Slide Number Placeholder 26"/>
          <p:cNvSpPr>
            <a:spLocks noGrp="1"/>
          </p:cNvSpPr>
          <p:nvPr>
            <p:ph type="sldNum" sz="quarter" idx="12"/>
          </p:nvPr>
        </p:nvSpPr>
        <p:spPr/>
        <p:txBody>
          <a:bodyPr/>
          <a:lstStyle/>
          <a:p>
            <a:fld id="{9835E6C3-811C-4266-9949-3DBBF9598B1D}" type="slidenum">
              <a:rPr lang="en-US" smtClean="0"/>
              <a:t>30</a:t>
            </a:fld>
            <a:endParaRPr lang="en-US"/>
          </a:p>
        </p:txBody>
      </p:sp>
    </p:spTree>
    <p:extLst>
      <p:ext uri="{BB962C8B-B14F-4D97-AF65-F5344CB8AC3E}">
        <p14:creationId xmlns:p14="http://schemas.microsoft.com/office/powerpoint/2010/main" val="361157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1000"/>
                            </p:stCondLst>
                            <p:childTnLst>
                              <p:par>
                                <p:cTn id="22" presetID="10" presetClass="entr" presetSubtype="0" fill="hold" nodeType="afterEffect">
                                  <p:stCondLst>
                                    <p:cond delay="100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risk management</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31</a:t>
            </a:fld>
            <a:endParaRPr lang="en-US"/>
          </a:p>
        </p:txBody>
      </p:sp>
      <p:sp>
        <p:nvSpPr>
          <p:cNvPr id="5" name="Rectangle 4"/>
          <p:cNvSpPr/>
          <p:nvPr/>
        </p:nvSpPr>
        <p:spPr>
          <a:xfrm>
            <a:off x="2136017" y="1604963"/>
            <a:ext cx="7919989" cy="369332"/>
          </a:xfrm>
          <a:prstGeom prst="rect">
            <a:avLst/>
          </a:prstGeom>
        </p:spPr>
        <p:txBody>
          <a:bodyPr wrap="none">
            <a:spAutoFit/>
          </a:bodyPr>
          <a:lstStyle/>
          <a:p>
            <a:pPr algn="ctr"/>
            <a:r>
              <a:rPr lang="en-US" dirty="0" smtClean="0">
                <a:solidFill>
                  <a:srgbClr val="FFFF66"/>
                </a:solidFill>
              </a:rPr>
              <a:t>A model of </a:t>
            </a:r>
            <a:r>
              <a:rPr lang="en-US" smtClean="0">
                <a:solidFill>
                  <a:srgbClr val="FFFF66"/>
                </a:solidFill>
              </a:rPr>
              <a:t>exploitation could enable </a:t>
            </a:r>
            <a:r>
              <a:rPr lang="en-US" dirty="0" smtClean="0">
                <a:solidFill>
                  <a:srgbClr val="FFFF66"/>
                </a:solidFill>
              </a:rPr>
              <a:t>more granular and effective risk management</a:t>
            </a:r>
            <a:endParaRPr lang="en-US" dirty="0"/>
          </a:p>
        </p:txBody>
      </p:sp>
      <p:sp>
        <p:nvSpPr>
          <p:cNvPr id="6" name="Rounded Rectangle 5"/>
          <p:cNvSpPr/>
          <p:nvPr/>
        </p:nvSpPr>
        <p:spPr>
          <a:xfrm>
            <a:off x="1000125" y="3236634"/>
            <a:ext cx="2952750" cy="164782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Provide a measure of exploitability for each affected product version rather than generalizing</a:t>
            </a:r>
            <a:endParaRPr lang="en-US" dirty="0"/>
          </a:p>
        </p:txBody>
      </p:sp>
      <p:sp>
        <p:nvSpPr>
          <p:cNvPr id="7" name="Rounded Rectangle 6"/>
          <p:cNvSpPr/>
          <p:nvPr/>
        </p:nvSpPr>
        <p:spPr>
          <a:xfrm>
            <a:off x="4619625" y="2303184"/>
            <a:ext cx="2952750" cy="164782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Enable level of acceptable risk to be customized based on assumptions about an attacker’s abilities</a:t>
            </a:r>
            <a:endParaRPr lang="en-US" dirty="0"/>
          </a:p>
        </p:txBody>
      </p:sp>
      <p:sp>
        <p:nvSpPr>
          <p:cNvPr id="8" name="Rounded Rectangle 7"/>
          <p:cNvSpPr/>
          <p:nvPr/>
        </p:nvSpPr>
        <p:spPr>
          <a:xfrm>
            <a:off x="8239125" y="3236634"/>
            <a:ext cx="2952750" cy="164782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Provide an objective description of exploitability that can be more easily agreed upon or refuted</a:t>
            </a:r>
            <a:endParaRPr lang="en-US" dirty="0"/>
          </a:p>
        </p:txBody>
      </p:sp>
      <p:sp>
        <p:nvSpPr>
          <p:cNvPr id="9" name="Rounded Rectangle 8"/>
          <p:cNvSpPr/>
          <p:nvPr/>
        </p:nvSpPr>
        <p:spPr>
          <a:xfrm>
            <a:off x="4619625" y="4246284"/>
            <a:ext cx="2952750" cy="164782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Enable continuous and transparent refinement based on changes in the state of the art </a:t>
            </a:r>
            <a:endParaRPr lang="en-US" dirty="0"/>
          </a:p>
        </p:txBody>
      </p:sp>
    </p:spTree>
    <p:extLst>
      <p:ext uri="{BB962C8B-B14F-4D97-AF65-F5344CB8AC3E}">
        <p14:creationId xmlns:p14="http://schemas.microsoft.com/office/powerpoint/2010/main" val="389264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409950" y="1790700"/>
            <a:ext cx="7943850" cy="19050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marL="285750" indent="-285750">
              <a:buFont typeface="Arial" panose="020B0604020202020204" pitchFamily="34" charset="0"/>
              <a:buChar char="•"/>
            </a:pPr>
            <a:r>
              <a:rPr lang="en-US" dirty="0" smtClean="0"/>
              <a:t>Measuring risk associated with memory safety vulnerabilities is challenging</a:t>
            </a:r>
          </a:p>
          <a:p>
            <a:pPr marL="742950" lvl="1" indent="-285750">
              <a:buFont typeface="Arial" panose="020B0604020202020204" pitchFamily="34" charset="0"/>
              <a:buChar char="•"/>
            </a:pPr>
            <a:r>
              <a:rPr lang="en-US" dirty="0" smtClean="0"/>
              <a:t>Often requires conservative analysis which may not reflect actual risk</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An abstract model of memory safety could help improve on this situation</a:t>
            </a:r>
            <a:endParaRPr lang="en-US" dirty="0"/>
          </a:p>
          <a:p>
            <a:pPr marL="742950" lvl="1" indent="-285750">
              <a:buFont typeface="Arial" panose="020B0604020202020204" pitchFamily="34" charset="0"/>
              <a:buChar char="•"/>
            </a:pPr>
            <a:r>
              <a:rPr lang="en-US" dirty="0" smtClean="0"/>
              <a:t>Provide a measure of exploitability that enables more effective risk </a:t>
            </a:r>
            <a:r>
              <a:rPr lang="en-US" dirty="0" err="1" smtClean="0"/>
              <a:t>mgmt</a:t>
            </a:r>
            <a:endParaRPr lang="en-US" dirty="0"/>
          </a:p>
        </p:txBody>
      </p:sp>
      <p:sp>
        <p:nvSpPr>
          <p:cNvPr id="2" name="Title 1"/>
          <p:cNvSpPr>
            <a:spLocks noGrp="1"/>
          </p:cNvSpPr>
          <p:nvPr>
            <p:ph type="title"/>
          </p:nvPr>
        </p:nvSpPr>
        <p:spPr/>
        <p:txBody>
          <a:bodyPr/>
          <a:lstStyle/>
          <a:p>
            <a:r>
              <a:rPr lang="en-US" dirty="0" smtClean="0"/>
              <a:t>Conclusion &amp; next steps</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32</a:t>
            </a:fld>
            <a:endParaRPr lang="en-US"/>
          </a:p>
        </p:txBody>
      </p:sp>
      <p:sp>
        <p:nvSpPr>
          <p:cNvPr id="5" name="Rounded Rectangle 4"/>
          <p:cNvSpPr/>
          <p:nvPr/>
        </p:nvSpPr>
        <p:spPr>
          <a:xfrm>
            <a:off x="838200" y="1571625"/>
            <a:ext cx="2571750" cy="234315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smtClean="0"/>
              <a:t>Conclusion</a:t>
            </a:r>
            <a:endParaRPr lang="en-US" sz="3200" dirty="0"/>
          </a:p>
        </p:txBody>
      </p:sp>
      <p:grpSp>
        <p:nvGrpSpPr>
          <p:cNvPr id="9" name="Group 8"/>
          <p:cNvGrpSpPr/>
          <p:nvPr/>
        </p:nvGrpSpPr>
        <p:grpSpPr>
          <a:xfrm>
            <a:off x="838200" y="4014787"/>
            <a:ext cx="10515600" cy="2343150"/>
            <a:chOff x="838200" y="4014787"/>
            <a:chExt cx="10515600" cy="2343150"/>
          </a:xfrm>
        </p:grpSpPr>
        <p:sp>
          <p:nvSpPr>
            <p:cNvPr id="8" name="Rounded Rectangle 7"/>
            <p:cNvSpPr/>
            <p:nvPr/>
          </p:nvSpPr>
          <p:spPr>
            <a:xfrm>
              <a:off x="3409950" y="4233862"/>
              <a:ext cx="7943850" cy="19050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marL="285750" indent="-285750">
                <a:buFont typeface="Arial" panose="020B0604020202020204" pitchFamily="34" charset="0"/>
                <a:buChar char="•"/>
              </a:pPr>
              <a:r>
                <a:rPr lang="en-US" smtClean="0"/>
                <a:t>Feedback</a:t>
              </a:r>
              <a:r>
                <a:rPr lang="en-US" dirty="0" smtClean="0"/>
                <a:t>: this is where you come in </a:t>
              </a:r>
              <a:r>
                <a:rPr lang="en-US" dirty="0" smtClean="0">
                  <a:sym typeface="Wingdings" panose="05000000000000000000" pitchFamily="2" charset="2"/>
                </a:rPr>
                <a:t></a:t>
              </a:r>
            </a:p>
            <a:p>
              <a:pPr marL="742950" lvl="1" indent="-285750">
                <a:buFont typeface="Arial" panose="020B0604020202020204" pitchFamily="34" charset="0"/>
                <a:buChar char="•"/>
              </a:pPr>
              <a:r>
                <a:rPr lang="en-US" dirty="0" smtClean="0">
                  <a:sym typeface="Wingdings" panose="05000000000000000000" pitchFamily="2" charset="2"/>
                </a:rPr>
                <a:t>Any and all feedback welcome, especially critical feedback!</a:t>
              </a:r>
            </a:p>
            <a:p>
              <a:pPr marL="742950" lvl="1" indent="-285750">
                <a:buFont typeface="Arial" panose="020B0604020202020204" pitchFamily="34" charset="0"/>
                <a:buChar char="•"/>
              </a:pPr>
              <a:r>
                <a:rPr lang="en-US" dirty="0" smtClean="0">
                  <a:sym typeface="Wingdings" panose="05000000000000000000" pitchFamily="2" charset="2"/>
                </a:rPr>
                <a:t>Have something that would be hard to model?  I want to hear about it!</a:t>
              </a:r>
            </a:p>
            <a:p>
              <a:pPr marL="742950" lvl="1" indent="-285750">
                <a:buFont typeface="Arial" panose="020B0604020202020204" pitchFamily="34" charset="0"/>
                <a:buChar char="•"/>
              </a:pPr>
              <a:endParaRPr lang="en-US" dirty="0" smtClean="0">
                <a:sym typeface="Wingdings" panose="05000000000000000000" pitchFamily="2" charset="2"/>
              </a:endParaRPr>
            </a:p>
            <a:p>
              <a:pPr marL="285750" indent="-285750">
                <a:buFont typeface="Arial" panose="020B0604020202020204" pitchFamily="34" charset="0"/>
                <a:buChar char="•"/>
              </a:pPr>
              <a:r>
                <a:rPr lang="en-US" dirty="0" smtClean="0">
                  <a:sym typeface="Wingdings" panose="05000000000000000000" pitchFamily="2" charset="2"/>
                </a:rPr>
                <a:t>Continue to refine the current prototype of the model described today</a:t>
              </a:r>
              <a:endParaRPr lang="en-US" dirty="0"/>
            </a:p>
          </p:txBody>
        </p:sp>
        <p:sp>
          <p:nvSpPr>
            <p:cNvPr id="7" name="Rounded Rectangle 6"/>
            <p:cNvSpPr/>
            <p:nvPr/>
          </p:nvSpPr>
          <p:spPr>
            <a:xfrm>
              <a:off x="838200" y="4014787"/>
              <a:ext cx="2571750" cy="234315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smtClean="0"/>
                <a:t>Next steps</a:t>
              </a:r>
              <a:endParaRPr lang="en-US" sz="3200" dirty="0"/>
            </a:p>
          </p:txBody>
        </p:sp>
      </p:grpSp>
    </p:spTree>
    <p:extLst>
      <p:ext uri="{BB962C8B-B14F-4D97-AF65-F5344CB8AC3E}">
        <p14:creationId xmlns:p14="http://schemas.microsoft.com/office/powerpoint/2010/main" val="10767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81697"/>
            <a:ext cx="10515600" cy="494607"/>
          </a:xfrm>
        </p:spPr>
        <p:txBody>
          <a:bodyPr anchor="ctr">
            <a:noAutofit/>
          </a:bodyPr>
          <a:lstStyle/>
          <a:p>
            <a:pPr marL="0" indent="0" algn="ctr">
              <a:buNone/>
            </a:pPr>
            <a:r>
              <a:rPr lang="en-US"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Questions?</a:t>
            </a:r>
            <a:endParaRPr lang="en-US" sz="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890625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4E114B7-22A4-4AA9-80D8-65A6094698CC}" type="slidenum">
              <a:rPr lang="en-US" smtClean="0"/>
              <a:t>34</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4524"/>
          <a:stretch/>
        </p:blipFill>
        <p:spPr>
          <a:xfrm>
            <a:off x="3781332" y="2552700"/>
            <a:ext cx="4219669" cy="1752600"/>
          </a:xfrm>
          <a:prstGeom prst="rect">
            <a:avLst/>
          </a:prstGeom>
        </p:spPr>
      </p:pic>
      <p:sp>
        <p:nvSpPr>
          <p:cNvPr id="6" name="Text Box 3"/>
          <p:cNvSpPr txBox="1">
            <a:spLocks noChangeArrowheads="1"/>
          </p:cNvSpPr>
          <p:nvPr/>
        </p:nvSpPr>
        <p:spPr bwMode="blackWhite">
          <a:xfrm>
            <a:off x="1910281" y="51816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 2012 Microsoft 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gradFill>
                  <a:gsLst>
                    <a:gs pos="0">
                      <a:schemeClr val="tx1"/>
                    </a:gs>
                    <a:gs pos="100000">
                      <a:schemeClr val="tx1"/>
                    </a:gs>
                  </a:gsLst>
                  <a:lin ang="5400000" scaled="0"/>
                </a:gradFill>
                <a:latin typeface="Segoe UI" pitchFamily="34" charset="0"/>
                <a:cs typeface="Arial" charset="0"/>
              </a:rPr>
            </a:br>
            <a:r>
              <a:rPr lang="en-US" sz="700" dirty="0">
                <a:gradFill>
                  <a:gsLst>
                    <a:gs pos="0">
                      <a:schemeClr val="tx1"/>
                    </a:gs>
                    <a:gs pos="100000">
                      <a:schemeClr val="tx1"/>
                    </a:gs>
                  </a:gsLst>
                  <a:lin ang="5400000" scaled="0"/>
                </a:gradFill>
                <a:latin typeface="Segoe UI" pitchFamily="34" charset="0"/>
                <a:cs typeface="Arial" charset="0"/>
              </a:rPr>
              <a:t>MICROSOFT MAKES NO WARRANTIES, EXPRESS, IMPLIED OR STATUTORY, AS TO THE INFORMATION IN THIS PRESENTATION.</a:t>
            </a:r>
          </a:p>
        </p:txBody>
      </p:sp>
    </p:spTree>
    <p:extLst>
      <p:ext uri="{BB962C8B-B14F-4D97-AF65-F5344CB8AC3E}">
        <p14:creationId xmlns:p14="http://schemas.microsoft.com/office/powerpoint/2010/main" val="4177688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 Sean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Heelan</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i="1" dirty="0" smtClean="0">
                <a:latin typeface="Lucida Console" panose="020B0609040504020204" pitchFamily="49" charset="0"/>
                <a:ea typeface="Verdana" panose="020B0604030504040204" pitchFamily="34" charset="0"/>
                <a:cs typeface="Verdana" panose="020B0604030504040204" pitchFamily="34" charset="0"/>
              </a:rPr>
              <a:t>Automatic Generation of Control Flow Hijacking Exploits for Software Vulnerabilities</a:t>
            </a:r>
            <a:r>
              <a:rPr lang="en-US" sz="1100" dirty="0" smtClean="0">
                <a:latin typeface="Lucida Console" panose="020B0609040504020204" pitchFamily="49" charset="0"/>
                <a:ea typeface="Verdana" panose="020B0604030504040204" pitchFamily="34" charset="0"/>
                <a:cs typeface="Verdana" panose="020B0604030504040204" pitchFamily="34" charset="0"/>
              </a:rPr>
              <a:t>. PhD thesis. Sep, 2009. </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2"/>
              </a:rPr>
              <a:t>http://seanhn.files.wordpress.com/2009/09/thesis1.pdf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[2] David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Brumley</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Pongsin</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Poosankam</a:t>
            </a:r>
            <a:r>
              <a:rPr lang="en-US" sz="1100" dirty="0" smtClean="0">
                <a:latin typeface="Lucida Console" panose="020B0609040504020204" pitchFamily="49" charset="0"/>
                <a:ea typeface="Verdana" panose="020B0604030504040204" pitchFamily="34" charset="0"/>
                <a:cs typeface="Verdana" panose="020B0604030504040204" pitchFamily="34" charset="0"/>
              </a:rPr>
              <a:t>, Dawn Song, and Jiang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Zheng</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i="1" dirty="0" smtClean="0">
                <a:latin typeface="Lucida Console" panose="020B0609040504020204" pitchFamily="49" charset="0"/>
                <a:ea typeface="Verdana" panose="020B0604030504040204" pitchFamily="34" charset="0"/>
                <a:cs typeface="Verdana" panose="020B0604030504040204" pitchFamily="34" charset="0"/>
              </a:rPr>
              <a:t>Automatic Patch-Based Exploit Generation. </a:t>
            </a:r>
            <a:r>
              <a:rPr lang="en-US" sz="1100" dirty="0" smtClean="0">
                <a:latin typeface="Lucida Console" panose="020B0609040504020204" pitchFamily="49" charset="0"/>
                <a:ea typeface="Verdana" panose="020B0604030504040204" pitchFamily="34" charset="0"/>
                <a:cs typeface="Verdana" panose="020B0604030504040204" pitchFamily="34" charset="0"/>
              </a:rPr>
              <a:t>In Proceedings of the IEEE Symposium on Security and Privacy, May 2008.  </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3"/>
              </a:rPr>
              <a:t>http://www.cs.cmu.edu/~dbrumley/pubs/apeg.pdf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[3]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Thanassis</a:t>
            </a:r>
            <a:r>
              <a:rPr lang="en-US" sz="1100" dirty="0" smtClean="0">
                <a:latin typeface="Lucida Console" panose="020B0609040504020204" pitchFamily="49" charset="0"/>
                <a:ea typeface="Verdana" panose="020B0604030504040204" pitchFamily="34" charset="0"/>
                <a:cs typeface="Verdana" panose="020B0604030504040204" pitchFamily="34" charset="0"/>
              </a:rPr>
              <a:t> Avgerinos, Sang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Kil</a:t>
            </a:r>
            <a:r>
              <a:rPr lang="en-US" sz="1100" dirty="0" smtClean="0">
                <a:latin typeface="Lucida Console" panose="020B0609040504020204" pitchFamily="49" charset="0"/>
                <a:ea typeface="Verdana" panose="020B0604030504040204" pitchFamily="34" charset="0"/>
                <a:cs typeface="Verdana" panose="020B0604030504040204" pitchFamily="34" charset="0"/>
              </a:rPr>
              <a:t> Cha, Brent Lim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Tze</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Hao</a:t>
            </a:r>
            <a:r>
              <a:rPr lang="en-US" sz="1100" dirty="0" smtClean="0">
                <a:latin typeface="Lucida Console" panose="020B0609040504020204" pitchFamily="49" charset="0"/>
                <a:ea typeface="Verdana" panose="020B0604030504040204" pitchFamily="34" charset="0"/>
                <a:cs typeface="Verdana" panose="020B0604030504040204" pitchFamily="34" charset="0"/>
              </a:rPr>
              <a:t>, David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Brumley</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i="1" dirty="0" smtClean="0">
                <a:latin typeface="Lucida Console" panose="020B0609040504020204" pitchFamily="49" charset="0"/>
                <a:ea typeface="Verdana" panose="020B0604030504040204" pitchFamily="34" charset="0"/>
                <a:cs typeface="Verdana" panose="020B0604030504040204" pitchFamily="34" charset="0"/>
              </a:rPr>
              <a:t>AEG: Automatic Exploit Generation</a:t>
            </a:r>
            <a:r>
              <a:rPr lang="en-US" sz="1100" dirty="0" smtClean="0">
                <a:latin typeface="Lucida Console" panose="020B0609040504020204" pitchFamily="49" charset="0"/>
                <a:ea typeface="Verdana" panose="020B0604030504040204" pitchFamily="34" charset="0"/>
                <a:cs typeface="Verdana" panose="020B0604030504040204" pitchFamily="34" charset="0"/>
              </a:rPr>
              <a:t>. Network and Distributed System Security Symposium, Feb 2011. </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4"/>
              </a:rPr>
              <a:t>http://security.ece.cmu.edu/aeg/aeg-ndss-2011.pdf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[4] Microsoft Security Engineering Center (MSEC). </a:t>
            </a:r>
            <a:r>
              <a:rPr lang="en-US" sz="1100" i="1" dirty="0" smtClean="0">
                <a:latin typeface="Lucida Console" panose="020B0609040504020204" pitchFamily="49" charset="0"/>
                <a:ea typeface="Verdana" panose="020B0604030504040204" pitchFamily="34" charset="0"/>
                <a:cs typeface="Verdana" panose="020B0604030504040204" pitchFamily="34" charset="0"/>
              </a:rPr>
              <a:t>!exploitable Crash Analyzer</a:t>
            </a:r>
            <a:r>
              <a:rPr lang="en-US" sz="1100" dirty="0" smtClean="0">
                <a:latin typeface="Lucida Console" panose="020B0609040504020204" pitchFamily="49" charset="0"/>
                <a:ea typeface="Verdana" panose="020B0604030504040204" pitchFamily="34" charset="0"/>
                <a:cs typeface="Verdana" panose="020B0604030504040204" pitchFamily="34" charset="0"/>
              </a:rPr>
              <a:t>. Jun, 2009. </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5"/>
              </a:rPr>
              <a:t>http://msecdbg.codeplex.com/</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[5] Apple Product Security. </a:t>
            </a:r>
            <a:r>
              <a:rPr lang="en-US" sz="1100" i="1" dirty="0" smtClean="0">
                <a:latin typeface="Lucida Console" panose="020B0609040504020204" pitchFamily="49" charset="0"/>
                <a:ea typeface="Verdana" panose="020B0604030504040204" pitchFamily="34" charset="0"/>
                <a:cs typeface="Verdana" panose="020B0604030504040204" pitchFamily="34" charset="0"/>
              </a:rPr>
              <a:t>Announcing </a:t>
            </a:r>
            <a:r>
              <a:rPr lang="en-US" sz="1100" i="1" dirty="0" err="1" smtClean="0">
                <a:latin typeface="Lucida Console" panose="020B0609040504020204" pitchFamily="49" charset="0"/>
                <a:ea typeface="Verdana" panose="020B0604030504040204" pitchFamily="34" charset="0"/>
                <a:cs typeface="Verdana" panose="020B0604030504040204" pitchFamily="34" charset="0"/>
              </a:rPr>
              <a:t>CrashWrangler</a:t>
            </a:r>
            <a:r>
              <a:rPr lang="en-US" sz="1100" dirty="0" smtClean="0">
                <a:latin typeface="Lucida Console" panose="020B0609040504020204" pitchFamily="49" charset="0"/>
                <a:ea typeface="Verdana" panose="020B0604030504040204" pitchFamily="34" charset="0"/>
                <a:cs typeface="Verdana" panose="020B0604030504040204" pitchFamily="34" charset="0"/>
              </a:rPr>
              <a:t>. Jul, 2009. </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6"/>
              </a:rPr>
              <a:t>http://seclists.org/dailydave/2009/q3/11</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[6] Microsoft. </a:t>
            </a:r>
            <a:r>
              <a:rPr lang="en-US" sz="1100" i="1" dirty="0" smtClean="0">
                <a:latin typeface="Lucida Console" panose="020B0609040504020204" pitchFamily="49" charset="0"/>
                <a:ea typeface="Verdana" panose="020B0604030504040204" pitchFamily="34" charset="0"/>
                <a:cs typeface="Verdana" panose="020B0604030504040204" pitchFamily="34" charset="0"/>
              </a:rPr>
              <a:t>Microsoft Exploitability Index</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Oct, 2008. </a:t>
            </a:r>
            <a:r>
              <a:rPr lang="en-US" sz="1100" dirty="0">
                <a:latin typeface="Lucida Console" panose="020B0609040504020204" pitchFamily="49" charset="0"/>
                <a:ea typeface="Verdana" panose="020B0604030504040204" pitchFamily="34" charset="0"/>
                <a:cs typeface="Verdana" panose="020B0604030504040204" pitchFamily="34" charset="0"/>
                <a:hlinkClick r:id="rId7"/>
              </a:rPr>
              <a:t>http://</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7"/>
              </a:rPr>
              <a:t>technet.microsoft.com/en-us/security/cc998259.aspx</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[7] MITRE. </a:t>
            </a:r>
            <a:r>
              <a:rPr lang="en-US" sz="1100" i="1" dirty="0" smtClean="0">
                <a:latin typeface="Lucida Console" panose="020B0609040504020204" pitchFamily="49" charset="0"/>
                <a:ea typeface="Verdana" panose="020B0604030504040204" pitchFamily="34" charset="0"/>
                <a:cs typeface="Verdana" panose="020B0604030504040204" pitchFamily="34" charset="0"/>
              </a:rPr>
              <a:t>Common Weakness Enumeration (CWE)</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hlinkClick r:id="rId8"/>
              </a:rPr>
              <a:t>http://</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8"/>
              </a:rPr>
              <a:t>cwe.mitre.org/data/index.html</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[8</a:t>
            </a:r>
            <a:r>
              <a:rPr lang="en-US" sz="1100" dirty="0">
                <a:latin typeface="Lucida Console" panose="020B0609040504020204" pitchFamily="49" charset="0"/>
                <a:ea typeface="Verdana" panose="020B0604030504040204" pitchFamily="34" charset="0"/>
                <a:cs typeface="Verdana" panose="020B0604030504040204" pitchFamily="34" charset="0"/>
              </a:rPr>
              <a:t>] Sandeep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Bhatkar</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err="1">
                <a:latin typeface="Lucida Console" panose="020B0609040504020204" pitchFamily="49" charset="0"/>
                <a:ea typeface="Verdana" panose="020B0604030504040204" pitchFamily="34" charset="0"/>
                <a:cs typeface="Verdana" panose="020B0604030504040204" pitchFamily="34" charset="0"/>
              </a:rPr>
              <a:t>Eep</a:t>
            </a:r>
            <a:r>
              <a:rPr lang="en-US" sz="1100" dirty="0">
                <a:latin typeface="Lucida Console" panose="020B0609040504020204" pitchFamily="49" charset="0"/>
                <a:ea typeface="Verdana" panose="020B0604030504040204" pitchFamily="34" charset="0"/>
                <a:cs typeface="Verdana" panose="020B0604030504040204" pitchFamily="34" charset="0"/>
              </a:rPr>
              <a:t>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Bhatkar</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R.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Sekar</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Daniel C.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Duvarney</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i="1" dirty="0">
                <a:latin typeface="Lucida Console" panose="020B0609040504020204" pitchFamily="49" charset="0"/>
                <a:ea typeface="Verdana" panose="020B0604030504040204" pitchFamily="34" charset="0"/>
                <a:cs typeface="Verdana" panose="020B0604030504040204" pitchFamily="34" charset="0"/>
              </a:rPr>
              <a:t>Efficient Techniques for Comprehensive Protection from Memory Error </a:t>
            </a:r>
            <a:r>
              <a:rPr lang="en-US" sz="1100" i="1" dirty="0" smtClean="0">
                <a:latin typeface="Lucida Console" panose="020B0609040504020204" pitchFamily="49" charset="0"/>
                <a:ea typeface="Verdana" panose="020B0604030504040204" pitchFamily="34" charset="0"/>
                <a:cs typeface="Verdana" panose="020B0604030504040204" pitchFamily="34" charset="0"/>
              </a:rPr>
              <a:t>Exploits</a:t>
            </a:r>
            <a:r>
              <a:rPr lang="en-US" sz="1100" dirty="0" smtClean="0">
                <a:latin typeface="Lucida Console" panose="020B0609040504020204" pitchFamily="49" charset="0"/>
                <a:ea typeface="Verdana" panose="020B0604030504040204" pitchFamily="34" charset="0"/>
                <a:cs typeface="Verdana" panose="020B0604030504040204" pitchFamily="34" charset="0"/>
              </a:rPr>
              <a:t>. USENIX Security, 2005. </a:t>
            </a:r>
            <a:r>
              <a:rPr lang="en-US" sz="1100" dirty="0">
                <a:latin typeface="Lucida Console" panose="020B0609040504020204" pitchFamily="49" charset="0"/>
                <a:ea typeface="Verdana" panose="020B0604030504040204" pitchFamily="34" charset="0"/>
                <a:cs typeface="Verdana" panose="020B0604030504040204" pitchFamily="34" charset="0"/>
                <a:hlinkClick r:id="rId9"/>
              </a:rPr>
              <a:t>http://</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9"/>
              </a:rPr>
              <a:t>citeseerx.ist.psu.edu/viewdoc/summary?doi=10.1.1.59.9963</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a:t>
            </a:r>
            <a:r>
              <a:rPr lang="en-US" sz="1100" dirty="0">
                <a:latin typeface="Lucida Console" panose="020B0609040504020204" pitchFamily="49" charset="0"/>
                <a:ea typeface="Verdana" panose="020B0604030504040204" pitchFamily="34" charset="0"/>
                <a:cs typeface="Verdana" panose="020B0604030504040204" pitchFamily="34" charset="0"/>
              </a:rPr>
              <a:t>9</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Matt Miller. </a:t>
            </a:r>
            <a:r>
              <a:rPr lang="en-US" sz="1100" i="1" dirty="0">
                <a:latin typeface="Lucida Console" panose="020B0609040504020204" pitchFamily="49" charset="0"/>
                <a:ea typeface="Verdana" panose="020B0604030504040204" pitchFamily="34" charset="0"/>
                <a:cs typeface="Verdana" panose="020B0604030504040204" pitchFamily="34" charset="0"/>
              </a:rPr>
              <a:t>State of the Exploit</a:t>
            </a:r>
            <a:r>
              <a:rPr lang="en-US" sz="1100" dirty="0">
                <a:latin typeface="Lucida Console" panose="020B0609040504020204" pitchFamily="49" charset="0"/>
                <a:ea typeface="Verdana" panose="020B0604030504040204" pitchFamily="34" charset="0"/>
                <a:cs typeface="Verdana" panose="020B0604030504040204" pitchFamily="34" charset="0"/>
              </a:rPr>
              <a:t>. </a:t>
            </a:r>
            <a:r>
              <a:rPr lang="en-US" sz="1100" dirty="0" err="1">
                <a:latin typeface="Lucida Console" panose="020B0609040504020204" pitchFamily="49" charset="0"/>
                <a:ea typeface="Verdana" panose="020B0604030504040204" pitchFamily="34" charset="0"/>
                <a:cs typeface="Verdana" panose="020B0604030504040204" pitchFamily="34" charset="0"/>
              </a:rPr>
              <a:t>ToorCon</a:t>
            </a:r>
            <a:r>
              <a:rPr lang="en-US" sz="1100" dirty="0">
                <a:latin typeface="Lucida Console" panose="020B0609040504020204" pitchFamily="49" charset="0"/>
                <a:ea typeface="Verdana" panose="020B0604030504040204" pitchFamily="34" charset="0"/>
                <a:cs typeface="Verdana" panose="020B0604030504040204" pitchFamily="34" charset="0"/>
              </a:rPr>
              <a:t> Seattle, 2008. </a:t>
            </a:r>
            <a:r>
              <a:rPr lang="en-US" sz="1100" dirty="0">
                <a:latin typeface="Lucida Console" panose="020B0609040504020204" pitchFamily="49" charset="0"/>
                <a:ea typeface="Verdana" panose="020B0604030504040204" pitchFamily="34" charset="0"/>
                <a:cs typeface="Verdana" panose="020B0604030504040204" pitchFamily="34" charset="0"/>
                <a:hlinkClick r:id="rId10"/>
              </a:rPr>
              <a:t>http://hick.org/~mmiller/presentations/seatoorcon08/2008_seatoorcon.ppt</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[10] Sergey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Bratus</a:t>
            </a:r>
            <a:r>
              <a:rPr lang="en-US" sz="1100" dirty="0" smtClean="0">
                <a:latin typeface="Lucida Console" panose="020B0609040504020204" pitchFamily="49" charset="0"/>
                <a:ea typeface="Verdana" panose="020B0604030504040204" pitchFamily="34" charset="0"/>
                <a:cs typeface="Verdana" panose="020B0604030504040204" pitchFamily="34" charset="0"/>
              </a:rPr>
              <a:t>, Michael E.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Locasto</a:t>
            </a:r>
            <a:r>
              <a:rPr lang="en-US" sz="1100" dirty="0" smtClean="0">
                <a:latin typeface="Lucida Console" panose="020B0609040504020204" pitchFamily="49" charset="0"/>
                <a:ea typeface="Verdana" panose="020B0604030504040204" pitchFamily="34" charset="0"/>
                <a:cs typeface="Verdana" panose="020B0604030504040204" pitchFamily="34" charset="0"/>
              </a:rPr>
              <a:t>, Meredith L. Patterson, Len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Sassaman</a:t>
            </a:r>
            <a:r>
              <a:rPr lang="en-US" sz="1100" dirty="0" smtClean="0">
                <a:latin typeface="Lucida Console" panose="020B0609040504020204" pitchFamily="49" charset="0"/>
                <a:ea typeface="Verdana" panose="020B0604030504040204" pitchFamily="34" charset="0"/>
                <a:cs typeface="Verdana" panose="020B0604030504040204" pitchFamily="34" charset="0"/>
              </a:rPr>
              <a:t>, Anna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Shubina</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i="1" dirty="0" smtClean="0">
                <a:latin typeface="Lucida Console" panose="020B0609040504020204" pitchFamily="49" charset="0"/>
                <a:ea typeface="Verdana" panose="020B0604030504040204" pitchFamily="34" charset="0"/>
                <a:cs typeface="Verdana" panose="020B0604030504040204" pitchFamily="34" charset="0"/>
              </a:rPr>
              <a:t>Exploit Programming</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2011. </a:t>
            </a:r>
            <a:r>
              <a:rPr lang="en-US" sz="1100" dirty="0">
                <a:latin typeface="Lucida Console" panose="020B0609040504020204" pitchFamily="49" charset="0"/>
                <a:ea typeface="Verdana" panose="020B0604030504040204" pitchFamily="34" charset="0"/>
                <a:cs typeface="Verdana" panose="020B0604030504040204" pitchFamily="34" charset="0"/>
                <a:hlinkClick r:id="rId11"/>
              </a:rPr>
              <a:t>http://www.cs.dartmouth.edu/~</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11"/>
              </a:rPr>
              <a:t>sergey/langsec/papers/Bratus.pdf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[11] Chris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Valasek</a:t>
            </a:r>
            <a:r>
              <a:rPr lang="en-US" sz="1100" dirty="0" smtClean="0">
                <a:latin typeface="Lucida Console" panose="020B0609040504020204" pitchFamily="49" charset="0"/>
                <a:ea typeface="Verdana" panose="020B0604030504040204" pitchFamily="34" charset="0"/>
                <a:cs typeface="Verdana" panose="020B0604030504040204" pitchFamily="34" charset="0"/>
              </a:rPr>
              <a:t> and Ryan Smith. </a:t>
            </a:r>
            <a:r>
              <a:rPr lang="en-US" sz="1100" i="1" dirty="0" smtClean="0">
                <a:latin typeface="Lucida Console" panose="020B0609040504020204" pitchFamily="49" charset="0"/>
                <a:ea typeface="Verdana" panose="020B0604030504040204" pitchFamily="34" charset="0"/>
                <a:cs typeface="Verdana" panose="020B0604030504040204" pitchFamily="34" charset="0"/>
              </a:rPr>
              <a:t>Exploitation in the Modern Era</a:t>
            </a:r>
            <a:r>
              <a:rPr lang="en-US" sz="1100" dirty="0" smtClean="0">
                <a:latin typeface="Lucida Console" panose="020B0609040504020204" pitchFamily="49" charset="0"/>
                <a:ea typeface="Verdana" panose="020B0604030504040204" pitchFamily="34" charset="0"/>
                <a:cs typeface="Verdana" panose="020B0604030504040204" pitchFamily="34" charset="0"/>
              </a:rPr>
              <a:t>. Black Hat Europe, 2011.</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[12]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Halvar</a:t>
            </a:r>
            <a:r>
              <a:rPr lang="en-US" sz="1100" dirty="0" smtClean="0">
                <a:latin typeface="Lucida Console" panose="020B0609040504020204" pitchFamily="49" charset="0"/>
                <a:ea typeface="Verdana" panose="020B0604030504040204" pitchFamily="34" charset="0"/>
                <a:cs typeface="Verdana" panose="020B0604030504040204" pitchFamily="34" charset="0"/>
              </a:rPr>
              <a:t> Flake. </a:t>
            </a:r>
            <a:r>
              <a:rPr lang="en-US" sz="1100" i="1" dirty="0" smtClean="0">
                <a:latin typeface="Lucida Console" panose="020B0609040504020204" pitchFamily="49" charset="0"/>
                <a:ea typeface="Verdana" panose="020B0604030504040204" pitchFamily="34" charset="0"/>
                <a:cs typeface="Verdana" panose="020B0604030504040204" pitchFamily="34" charset="0"/>
              </a:rPr>
              <a:t>Exploitation and state machines</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Infiltrate, 2011. </a:t>
            </a:r>
            <a:r>
              <a:rPr lang="en-US" sz="1100" dirty="0">
                <a:latin typeface="Lucida Console" panose="020B0609040504020204" pitchFamily="49" charset="0"/>
                <a:ea typeface="Verdana" panose="020B0604030504040204" pitchFamily="34" charset="0"/>
                <a:cs typeface="Verdana" panose="020B0604030504040204" pitchFamily="34" charset="0"/>
                <a:hlinkClick r:id="rId12"/>
              </a:rPr>
              <a:t>http://</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12"/>
              </a:rPr>
              <a:t>immunityinc.com/infiltrate/archives/Fundamentals_of_exploitation_revisited.pdf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[13</a:t>
            </a:r>
            <a:r>
              <a:rPr lang="en-US" sz="1100" dirty="0">
                <a:latin typeface="Lucida Console" panose="020B0609040504020204" pitchFamily="49" charset="0"/>
                <a:ea typeface="Verdana" panose="020B0604030504040204" pitchFamily="34" charset="0"/>
                <a:cs typeface="Verdana" panose="020B0604030504040204" pitchFamily="34" charset="0"/>
              </a:rPr>
              <a:t>] </a:t>
            </a:r>
            <a:r>
              <a:rPr lang="en-US" sz="1100" dirty="0" err="1">
                <a:latin typeface="Lucida Console" panose="020B0609040504020204" pitchFamily="49" charset="0"/>
                <a:ea typeface="Verdana" panose="020B0604030504040204" pitchFamily="34" charset="0"/>
                <a:cs typeface="Verdana" panose="020B0604030504040204" pitchFamily="34" charset="0"/>
              </a:rPr>
              <a:t>Patroklos</a:t>
            </a:r>
            <a:r>
              <a:rPr lang="en-US" sz="1100" dirty="0">
                <a:latin typeface="Lucida Console" panose="020B0609040504020204" pitchFamily="49" charset="0"/>
                <a:ea typeface="Verdana" panose="020B0604030504040204" pitchFamily="34" charset="0"/>
                <a:cs typeface="Verdana" panose="020B0604030504040204" pitchFamily="34" charset="0"/>
              </a:rPr>
              <a:t> </a:t>
            </a:r>
            <a:r>
              <a:rPr lang="en-US" sz="1100" dirty="0" err="1">
                <a:latin typeface="Lucida Console" panose="020B0609040504020204" pitchFamily="49" charset="0"/>
                <a:ea typeface="Verdana" panose="020B0604030504040204" pitchFamily="34" charset="0"/>
                <a:cs typeface="Verdana" panose="020B0604030504040204" pitchFamily="34" charset="0"/>
              </a:rPr>
              <a:t>Argyroudis</a:t>
            </a:r>
            <a:r>
              <a:rPr lang="en-US" sz="1100" dirty="0">
                <a:latin typeface="Lucida Console" panose="020B0609040504020204" pitchFamily="49" charset="0"/>
                <a:ea typeface="Verdana" panose="020B0604030504040204" pitchFamily="34" charset="0"/>
                <a:cs typeface="Verdana" panose="020B0604030504040204" pitchFamily="34" charset="0"/>
              </a:rPr>
              <a:t>, Chariton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Karamitas</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i="1" dirty="0" smtClean="0">
                <a:latin typeface="Lucida Console" panose="020B0609040504020204" pitchFamily="49" charset="0"/>
                <a:ea typeface="Verdana" panose="020B0604030504040204" pitchFamily="34" charset="0"/>
                <a:cs typeface="Verdana" panose="020B0604030504040204" pitchFamily="34" charset="0"/>
              </a:rPr>
              <a:t>Heap Exploitation Abstraction by Example</a:t>
            </a:r>
            <a:r>
              <a:rPr lang="en-US" sz="1100" dirty="0" smtClean="0">
                <a:latin typeface="Lucida Console" panose="020B0609040504020204" pitchFamily="49" charset="0"/>
                <a:ea typeface="Verdana" panose="020B0604030504040204" pitchFamily="34" charset="0"/>
                <a:cs typeface="Verdana" panose="020B0604030504040204" pitchFamily="34" charset="0"/>
              </a:rPr>
              <a:t>. OWSAP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AppSecResearch</a:t>
            </a:r>
            <a:r>
              <a:rPr lang="en-US" sz="1100" dirty="0" smtClean="0">
                <a:latin typeface="Lucida Console" panose="020B0609040504020204" pitchFamily="49" charset="0"/>
                <a:ea typeface="Verdana" panose="020B0604030504040204" pitchFamily="34" charset="0"/>
                <a:cs typeface="Verdana" panose="020B0604030504040204" pitchFamily="34" charset="0"/>
              </a:rPr>
              <a:t>, 2012. </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13"/>
              </a:rPr>
              <a:t>http</a:t>
            </a:r>
            <a:r>
              <a:rPr lang="en-US" sz="1100" dirty="0">
                <a:latin typeface="Lucida Console" panose="020B0609040504020204" pitchFamily="49" charset="0"/>
                <a:ea typeface="Verdana" panose="020B0604030504040204" pitchFamily="34" charset="0"/>
                <a:cs typeface="Verdana" panose="020B0604030504040204" pitchFamily="34" charset="0"/>
                <a:hlinkClick r:id="rId13"/>
              </a:rPr>
              <a:t>://</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13"/>
              </a:rPr>
              <a:t>census-labs.com/media/heap-owasp-appsec-2012.pdf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[14] Microsoft. </a:t>
            </a:r>
            <a:r>
              <a:rPr lang="en-US" sz="1100" i="1" dirty="0" smtClean="0">
                <a:latin typeface="Lucida Console" panose="020B0609040504020204" pitchFamily="49" charset="0"/>
                <a:ea typeface="Verdana" panose="020B0604030504040204" pitchFamily="34" charset="0"/>
                <a:cs typeface="Verdana" panose="020B0604030504040204" pitchFamily="34" charset="0"/>
              </a:rPr>
              <a:t>Microsoft Security Intelligence Report: Volume 7</a:t>
            </a:r>
            <a:r>
              <a:rPr lang="en-US" sz="1100" dirty="0" smtClean="0">
                <a:latin typeface="Lucida Console" panose="020B0609040504020204" pitchFamily="49" charset="0"/>
                <a:ea typeface="Verdana" panose="020B0604030504040204" pitchFamily="34" charset="0"/>
                <a:cs typeface="Verdana" panose="020B0604030504040204" pitchFamily="34" charset="0"/>
              </a:rPr>
              <a:t>. 2009. </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14"/>
              </a:rPr>
              <a:t>http</a:t>
            </a:r>
            <a:r>
              <a:rPr lang="en-US" sz="1100" dirty="0">
                <a:latin typeface="Lucida Console" panose="020B0609040504020204" pitchFamily="49" charset="0"/>
                <a:ea typeface="Verdana" panose="020B0604030504040204" pitchFamily="34" charset="0"/>
                <a:cs typeface="Verdana" panose="020B0604030504040204" pitchFamily="34" charset="0"/>
                <a:hlinkClick r:id="rId14"/>
              </a:rPr>
              <a:t>://</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14"/>
              </a:rPr>
              <a:t>download.microsoft.com/download/A/3/0/A30A60D9-1303-4B6A-91B7-BB24E0211B05/Microsoft_Security_Intelligence_Report_volume_7_Jan-Jun2009.pdf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[15] Adel Abouchaev, Damian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Hasse</a:t>
            </a:r>
            <a:r>
              <a:rPr lang="en-US" sz="1100" dirty="0" smtClean="0">
                <a:latin typeface="Lucida Console" panose="020B0609040504020204" pitchFamily="49" charset="0"/>
                <a:ea typeface="Verdana" panose="020B0604030504040204" pitchFamily="34" charset="0"/>
                <a:cs typeface="Verdana" panose="020B0604030504040204" pitchFamily="34" charset="0"/>
              </a:rPr>
              <a:t>, Scott Lambert, Greg Wroblewski. </a:t>
            </a:r>
            <a:r>
              <a:rPr lang="en-US" sz="1100" i="1" dirty="0" smtClean="0">
                <a:latin typeface="Lucida Console" panose="020B0609040504020204" pitchFamily="49" charset="0"/>
                <a:ea typeface="Verdana" panose="020B0604030504040204" pitchFamily="34" charset="0"/>
                <a:cs typeface="Verdana" panose="020B0604030504040204" pitchFamily="34" charset="0"/>
              </a:rPr>
              <a:t>Analyze Crashes to Find Security Vulnerabilities in Your Apps</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MSDN Magazine, Nov, 2007. </a:t>
            </a:r>
            <a:r>
              <a:rPr lang="en-US" sz="1100" dirty="0">
                <a:latin typeface="Lucida Console" panose="020B0609040504020204" pitchFamily="49" charset="0"/>
                <a:ea typeface="Verdana" panose="020B0604030504040204" pitchFamily="34" charset="0"/>
                <a:cs typeface="Verdana" panose="020B0604030504040204" pitchFamily="34" charset="0"/>
                <a:hlinkClick r:id="rId15"/>
              </a:rPr>
              <a:t>http://</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15"/>
              </a:rPr>
              <a:t>msdn.microsoft.com/en-us/magazine/cc163311.aspx</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endParaRPr lang="en-US" sz="1100" dirty="0" smtClean="0">
              <a:latin typeface="Lucida Console" panose="020B0609040504020204" pitchFamily="49" charset="0"/>
              <a:ea typeface="Verdana" panose="020B0604030504040204" pitchFamily="34" charset="0"/>
              <a:cs typeface="Verdana" panose="020B0604030504040204" pitchFamily="34" charset="0"/>
            </a:endParaRPr>
          </a:p>
          <a:p>
            <a:pPr marL="0" indent="0">
              <a:buNone/>
            </a:pPr>
            <a:endParaRPr lang="en-US" sz="1600" dirty="0">
              <a:latin typeface="Lucida Console" panose="020B0609040504020204" pitchFamily="49"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2"/>
          </p:nvPr>
        </p:nvSpPr>
        <p:spPr/>
        <p:txBody>
          <a:bodyPr/>
          <a:lstStyle/>
          <a:p>
            <a:fld id="{9835E6C3-811C-4266-9949-3DBBF9598B1D}" type="slidenum">
              <a:rPr lang="en-US" smtClean="0"/>
              <a:t>35</a:t>
            </a:fld>
            <a:endParaRPr lang="en-US"/>
          </a:p>
        </p:txBody>
      </p:sp>
    </p:spTree>
    <p:extLst>
      <p:ext uri="{BB962C8B-B14F-4D97-AF65-F5344CB8AC3E}">
        <p14:creationId xmlns:p14="http://schemas.microsoft.com/office/powerpoint/2010/main" val="2374050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36</a:t>
            </a:fld>
            <a:endParaRPr lang="en-US"/>
          </a:p>
        </p:txBody>
      </p:sp>
      <p:sp>
        <p:nvSpPr>
          <p:cNvPr id="5" name="Content Placeholder 2"/>
          <p:cNvSpPr>
            <a:spLocks noGrp="1"/>
          </p:cNvSpPr>
          <p:nvPr>
            <p:ph idx="1"/>
          </p:nvPr>
        </p:nvSpPr>
        <p:spPr>
          <a:xfrm>
            <a:off x="838200" y="1825625"/>
            <a:ext cx="10515600" cy="4351338"/>
          </a:xfrm>
        </p:spPr>
        <p:txBody>
          <a:bodyPr>
            <a:normAutofit/>
          </a:bodyPr>
          <a:lstStyle/>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[16] Edward J. Schwartz,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Thanassis</a:t>
            </a:r>
            <a:r>
              <a:rPr lang="en-US" sz="1100" dirty="0" smtClean="0">
                <a:latin typeface="Lucida Console" panose="020B0609040504020204" pitchFamily="49" charset="0"/>
                <a:ea typeface="Verdana" panose="020B0604030504040204" pitchFamily="34" charset="0"/>
                <a:cs typeface="Verdana" panose="020B0604030504040204" pitchFamily="34" charset="0"/>
              </a:rPr>
              <a:t> Avgerinos, David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Brumley</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i="1" dirty="0" smtClean="0">
                <a:latin typeface="Lucida Console" panose="020B0609040504020204" pitchFamily="49" charset="0"/>
                <a:ea typeface="Verdana" panose="020B0604030504040204" pitchFamily="34" charset="0"/>
                <a:cs typeface="Verdana" panose="020B0604030504040204" pitchFamily="34" charset="0"/>
              </a:rPr>
              <a:t>Q: Exploit Hardening Made Easy</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p>
          <a:p>
            <a:pPr marL="0" indent="0">
              <a:buNone/>
            </a:pPr>
            <a:r>
              <a:rPr lang="en-US" sz="1100" dirty="0">
                <a:latin typeface="Lucida Console" panose="020B0609040504020204" pitchFamily="49" charset="0"/>
                <a:ea typeface="Verdana" panose="020B0604030504040204" pitchFamily="34" charset="0"/>
                <a:cs typeface="Verdana" panose="020B0604030504040204" pitchFamily="34" charset="0"/>
              </a:rPr>
              <a:t>In the Proceedings of the 2011 USENIX Security Symposium, August, 2011. </a:t>
            </a:r>
            <a:r>
              <a:rPr lang="en-US" sz="1100" dirty="0">
                <a:latin typeface="Lucida Console" panose="020B0609040504020204" pitchFamily="49" charset="0"/>
                <a:ea typeface="Verdana" panose="020B0604030504040204" pitchFamily="34" charset="0"/>
                <a:cs typeface="Verdana" panose="020B0604030504040204" pitchFamily="34" charset="0"/>
                <a:hlinkClick r:id="rId2"/>
              </a:rPr>
              <a:t>http://www.ece.cmu.edu/~</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2"/>
              </a:rPr>
              <a:t>ejschwar/papers/usenix11.pdf</a:t>
            </a:r>
            <a:endParaRPr lang="en-US" sz="1100" dirty="0" smtClean="0">
              <a:latin typeface="Lucida Console" panose="020B0609040504020204" pitchFamily="49" charset="0"/>
              <a:ea typeface="Verdana" panose="020B0604030504040204" pitchFamily="34" charset="0"/>
              <a:cs typeface="Verdana" panose="020B0604030504040204" pitchFamily="34" charset="0"/>
            </a:endParaRP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[17] Jonathan D.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Pincus</a:t>
            </a:r>
            <a:r>
              <a:rPr lang="en-US" sz="1100" dirty="0" smtClean="0">
                <a:latin typeface="Lucida Console" panose="020B0609040504020204" pitchFamily="49" charset="0"/>
                <a:ea typeface="Verdana" panose="020B0604030504040204" pitchFamily="34" charset="0"/>
                <a:cs typeface="Verdana" panose="020B0604030504040204" pitchFamily="34" charset="0"/>
              </a:rPr>
              <a:t>, Brandon Baker. </a:t>
            </a:r>
            <a:r>
              <a:rPr lang="en-US" sz="1100" i="1" dirty="0" smtClean="0">
                <a:latin typeface="Lucida Console" panose="020B0609040504020204" pitchFamily="49" charset="0"/>
                <a:ea typeface="Verdana" panose="020B0604030504040204" pitchFamily="34" charset="0"/>
                <a:cs typeface="Verdana" panose="020B0604030504040204" pitchFamily="34" charset="0"/>
              </a:rPr>
              <a:t>Beyond Stack Smashing: Recent Advances in Exploiting Buffer Overruns</a:t>
            </a:r>
            <a:r>
              <a:rPr lang="en-US" sz="1100" dirty="0" smtClean="0">
                <a:latin typeface="Lucida Console" panose="020B0609040504020204" pitchFamily="49" charset="0"/>
                <a:ea typeface="Verdana" panose="020B0604030504040204" pitchFamily="34" charset="0"/>
                <a:cs typeface="Verdana" panose="020B0604030504040204" pitchFamily="34" charset="0"/>
              </a:rPr>
              <a:t>. IEEE Security &amp; Privacy, </a:t>
            </a:r>
            <a:r>
              <a:rPr lang="en-US" sz="1100" dirty="0" err="1" smtClean="0">
                <a:latin typeface="Lucida Console" panose="020B0609040504020204" pitchFamily="49" charset="0"/>
                <a:ea typeface="Verdana" panose="020B0604030504040204" pitchFamily="34" charset="0"/>
                <a:cs typeface="Verdana" panose="020B0604030504040204" pitchFamily="34" charset="0"/>
              </a:rPr>
              <a:t>vol</a:t>
            </a:r>
            <a:r>
              <a:rPr lang="en-US" sz="1100" dirty="0">
                <a:latin typeface="Lucida Console" panose="020B0609040504020204" pitchFamily="49" charset="0"/>
                <a:ea typeface="Verdana" panose="020B0604030504040204" pitchFamily="34" charset="0"/>
                <a:cs typeface="Verdana" panose="020B0604030504040204" pitchFamily="34" charset="0"/>
              </a:rPr>
              <a:t> 2, 2004. </a:t>
            </a:r>
            <a:r>
              <a:rPr lang="en-US" sz="1100" dirty="0">
                <a:latin typeface="Lucida Console" panose="020B0609040504020204" pitchFamily="49" charset="0"/>
                <a:ea typeface="Verdana" panose="020B0604030504040204" pitchFamily="34" charset="0"/>
                <a:cs typeface="Verdana" panose="020B0604030504040204" pitchFamily="34" charset="0"/>
                <a:hlinkClick r:id="rId3"/>
              </a:rPr>
              <a:t>http://</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3"/>
              </a:rPr>
              <a:t>ieeexplore.ieee.org/xpl/articleDetails.jsp?arnumber=1324594</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[18] Dan Guido. </a:t>
            </a:r>
            <a:r>
              <a:rPr lang="en-US" sz="1100" i="1" dirty="0" smtClean="0">
                <a:latin typeface="Lucida Console" panose="020B0609040504020204" pitchFamily="49" charset="0"/>
                <a:ea typeface="Verdana" panose="020B0604030504040204" pitchFamily="34" charset="0"/>
                <a:cs typeface="Verdana" panose="020B0604030504040204" pitchFamily="34" charset="0"/>
              </a:rPr>
              <a:t>Exploit Intelligence.</a:t>
            </a:r>
            <a:r>
              <a:rPr lang="en-US" sz="1100" dirty="0" smtClean="0">
                <a:latin typeface="Lucida Console" panose="020B0609040504020204" pitchFamily="49" charset="0"/>
                <a:ea typeface="Verdana" panose="020B0604030504040204" pitchFamily="34" charset="0"/>
                <a:cs typeface="Verdana" panose="020B0604030504040204" pitchFamily="34" charset="0"/>
              </a:rPr>
              <a:t> </a:t>
            </a:r>
            <a:r>
              <a:rPr lang="en-US" sz="1100" dirty="0">
                <a:latin typeface="Lucida Console" panose="020B0609040504020204" pitchFamily="49" charset="0"/>
                <a:ea typeface="Verdana" panose="020B0604030504040204" pitchFamily="34" charset="0"/>
                <a:cs typeface="Verdana" panose="020B0604030504040204" pitchFamily="34" charset="0"/>
              </a:rPr>
              <a:t>SOURCE Boston, 2011. </a:t>
            </a:r>
            <a:r>
              <a:rPr lang="en-US" sz="1100" dirty="0">
                <a:latin typeface="Lucida Console" panose="020B0609040504020204" pitchFamily="49" charset="0"/>
                <a:ea typeface="Verdana" panose="020B0604030504040204" pitchFamily="34" charset="0"/>
                <a:cs typeface="Verdana" panose="020B0604030504040204" pitchFamily="34" charset="0"/>
                <a:hlinkClick r:id="rId4"/>
              </a:rPr>
              <a:t>http://</a:t>
            </a:r>
            <a:r>
              <a:rPr lang="en-US" sz="1100" dirty="0" smtClean="0">
                <a:latin typeface="Lucida Console" panose="020B0609040504020204" pitchFamily="49" charset="0"/>
                <a:ea typeface="Verdana" panose="020B0604030504040204" pitchFamily="34" charset="0"/>
                <a:cs typeface="Verdana" panose="020B0604030504040204" pitchFamily="34" charset="0"/>
                <a:hlinkClick r:id="rId4"/>
              </a:rPr>
              <a:t>www.isecpartners.com/storage/docs/presentations/EIP-final.pdf</a:t>
            </a:r>
            <a:r>
              <a:rPr lang="en-US" sz="1100" dirty="0" smtClean="0">
                <a:latin typeface="Lucida Console" panose="020B0609040504020204" pitchFamily="49" charset="0"/>
                <a:ea typeface="Verdana" panose="020B0604030504040204" pitchFamily="34" charset="0"/>
                <a:cs typeface="Verdana" panose="020B0604030504040204" pitchFamily="34" charset="0"/>
              </a:rPr>
              <a:t>.</a:t>
            </a:r>
          </a:p>
          <a:p>
            <a:pPr marL="0" indent="0">
              <a:buNone/>
            </a:pPr>
            <a:endParaRPr lang="en-US" sz="1100" dirty="0" smtClean="0">
              <a:latin typeface="Lucida Console" panose="020B0609040504020204" pitchFamily="49" charset="0"/>
              <a:ea typeface="Verdana" panose="020B0604030504040204" pitchFamily="34" charset="0"/>
              <a:cs typeface="Verdana" panose="020B0604030504040204" pitchFamily="34" charset="0"/>
            </a:endParaRPr>
          </a:p>
          <a:p>
            <a:pPr marL="0" indent="0">
              <a:buNone/>
            </a:pPr>
            <a:endParaRPr lang="en-US" sz="1100" dirty="0" smtClean="0">
              <a:latin typeface="Lucida Console" panose="020B0609040504020204" pitchFamily="49" charset="0"/>
              <a:ea typeface="Verdana" panose="020B0604030504040204" pitchFamily="34" charset="0"/>
              <a:cs typeface="Verdana" panose="020B0604030504040204" pitchFamily="34" charset="0"/>
            </a:endParaRPr>
          </a:p>
          <a:p>
            <a:pPr marL="0" indent="0">
              <a:buNone/>
            </a:pPr>
            <a:r>
              <a:rPr lang="en-US" sz="1100" dirty="0" smtClean="0">
                <a:latin typeface="Lucida Console" panose="020B0609040504020204" pitchFamily="49" charset="0"/>
                <a:ea typeface="Verdana" panose="020B0604030504040204" pitchFamily="34" charset="0"/>
                <a:cs typeface="Verdana" panose="020B0604030504040204" pitchFamily="34" charset="0"/>
              </a:rPr>
              <a:t> </a:t>
            </a:r>
          </a:p>
          <a:p>
            <a:pPr marL="0" indent="0">
              <a:buNone/>
            </a:pPr>
            <a:endParaRPr lang="en-US" sz="1600" dirty="0">
              <a:latin typeface="Lucida Console" panose="020B0609040504020204" pitchFamily="49"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05898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Current methods for determining exploitability</a:t>
            </a:r>
            <a:endParaRPr lang="en-US" dirty="0"/>
          </a:p>
        </p:txBody>
      </p:sp>
      <p:cxnSp>
        <p:nvCxnSpPr>
          <p:cNvPr id="5" name="Straight Connector 4"/>
          <p:cNvCxnSpPr/>
          <p:nvPr/>
        </p:nvCxnSpPr>
        <p:spPr>
          <a:xfrm>
            <a:off x="1608640" y="1671484"/>
            <a:ext cx="0" cy="3962400"/>
          </a:xfrm>
          <a:prstGeom prst="line">
            <a:avLst/>
          </a:prstGeom>
          <a:ln w="47625">
            <a:headEnd type="none" w="lg"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586617" y="5643716"/>
            <a:ext cx="9445180" cy="0"/>
          </a:xfrm>
          <a:prstGeom prst="line">
            <a:avLst/>
          </a:prstGeom>
          <a:ln w="47625">
            <a:headEnd type="none" w="lg"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1110" y="2595353"/>
            <a:ext cx="1240596" cy="369332"/>
          </a:xfrm>
          <a:prstGeom prst="rect">
            <a:avLst/>
          </a:prstGeom>
          <a:noFill/>
        </p:spPr>
        <p:txBody>
          <a:bodyPr wrap="none" rtlCol="0">
            <a:spAutoFit/>
          </a:bodyPr>
          <a:lstStyle/>
          <a:p>
            <a:pPr algn="ctr"/>
            <a:r>
              <a:rPr lang="en-US" dirty="0" smtClean="0"/>
              <a:t>Automated</a:t>
            </a:r>
            <a:endParaRPr lang="en-US" dirty="0"/>
          </a:p>
        </p:txBody>
      </p:sp>
      <p:sp>
        <p:nvSpPr>
          <p:cNvPr id="12" name="TextBox 11"/>
          <p:cNvSpPr txBox="1"/>
          <p:nvPr/>
        </p:nvSpPr>
        <p:spPr>
          <a:xfrm>
            <a:off x="398488" y="4479726"/>
            <a:ext cx="899605" cy="369332"/>
          </a:xfrm>
          <a:prstGeom prst="rect">
            <a:avLst/>
          </a:prstGeom>
          <a:noFill/>
        </p:spPr>
        <p:txBody>
          <a:bodyPr wrap="none" rtlCol="0">
            <a:spAutoFit/>
          </a:bodyPr>
          <a:lstStyle/>
          <a:p>
            <a:pPr algn="ctr"/>
            <a:r>
              <a:rPr lang="en-US" dirty="0" smtClean="0"/>
              <a:t>Manual</a:t>
            </a:r>
            <a:endParaRPr lang="en-US" dirty="0"/>
          </a:p>
        </p:txBody>
      </p:sp>
      <p:sp>
        <p:nvSpPr>
          <p:cNvPr id="13" name="TextBox 12"/>
          <p:cNvSpPr txBox="1"/>
          <p:nvPr/>
        </p:nvSpPr>
        <p:spPr>
          <a:xfrm>
            <a:off x="2625934" y="5802408"/>
            <a:ext cx="2400978" cy="646331"/>
          </a:xfrm>
          <a:prstGeom prst="rect">
            <a:avLst/>
          </a:prstGeom>
          <a:noFill/>
        </p:spPr>
        <p:txBody>
          <a:bodyPr wrap="none" rtlCol="0">
            <a:spAutoFit/>
          </a:bodyPr>
          <a:lstStyle/>
          <a:p>
            <a:pPr algn="ctr"/>
            <a:r>
              <a:rPr lang="en-US" dirty="0" smtClean="0"/>
              <a:t>Imprecise</a:t>
            </a:r>
          </a:p>
          <a:p>
            <a:pPr algn="ctr"/>
            <a:r>
              <a:rPr lang="en-US" dirty="0" smtClean="0"/>
              <a:t>(exploitability estimate)</a:t>
            </a:r>
          </a:p>
        </p:txBody>
      </p:sp>
      <p:sp>
        <p:nvSpPr>
          <p:cNvPr id="14" name="TextBox 13"/>
          <p:cNvSpPr txBox="1"/>
          <p:nvPr/>
        </p:nvSpPr>
        <p:spPr>
          <a:xfrm>
            <a:off x="7781663" y="5802407"/>
            <a:ext cx="2101666" cy="646331"/>
          </a:xfrm>
          <a:prstGeom prst="rect">
            <a:avLst/>
          </a:prstGeom>
          <a:noFill/>
        </p:spPr>
        <p:txBody>
          <a:bodyPr wrap="none" rtlCol="0">
            <a:spAutoFit/>
          </a:bodyPr>
          <a:lstStyle/>
          <a:p>
            <a:pPr algn="ctr"/>
            <a:r>
              <a:rPr lang="en-US" dirty="0" smtClean="0"/>
              <a:t>Precise</a:t>
            </a:r>
          </a:p>
          <a:p>
            <a:pPr algn="ctr"/>
            <a:r>
              <a:rPr lang="en-US" dirty="0" smtClean="0"/>
              <a:t>(exploitability proof)</a:t>
            </a:r>
            <a:endParaRPr lang="en-US" dirty="0"/>
          </a:p>
        </p:txBody>
      </p:sp>
      <p:cxnSp>
        <p:nvCxnSpPr>
          <p:cNvPr id="17" name="Straight Connector 16"/>
          <p:cNvCxnSpPr/>
          <p:nvPr/>
        </p:nvCxnSpPr>
        <p:spPr>
          <a:xfrm>
            <a:off x="1586616" y="3729176"/>
            <a:ext cx="94451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318244" y="1671484"/>
            <a:ext cx="0" cy="3987844"/>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7000465" y="1779907"/>
            <a:ext cx="3920096" cy="1452153"/>
            <a:chOff x="7000465" y="1779907"/>
            <a:chExt cx="3920096" cy="1452153"/>
          </a:xfrm>
        </p:grpSpPr>
        <p:sp>
          <p:nvSpPr>
            <p:cNvPr id="22" name="TextBox 21"/>
            <p:cNvSpPr txBox="1"/>
            <p:nvPr/>
          </p:nvSpPr>
          <p:spPr>
            <a:xfrm>
              <a:off x="7348982" y="1779907"/>
              <a:ext cx="3223062" cy="400110"/>
            </a:xfrm>
            <a:prstGeom prst="rect">
              <a:avLst/>
            </a:prstGeom>
            <a:noFill/>
          </p:spPr>
          <p:txBody>
            <a:bodyPr wrap="none" rtlCol="0">
              <a:spAutoFit/>
            </a:bodyPr>
            <a:lstStyle/>
            <a:p>
              <a:pPr algn="ctr"/>
              <a:r>
                <a:rPr lang="en-US" sz="2000" dirty="0" smtClean="0"/>
                <a:t>Automatic exploit generation</a:t>
              </a:r>
              <a:endParaRPr lang="en-US" sz="2000" dirty="0"/>
            </a:p>
          </p:txBody>
        </p:sp>
        <p:sp>
          <p:nvSpPr>
            <p:cNvPr id="29" name="Rounded Rectangle 28"/>
            <p:cNvSpPr/>
            <p:nvPr/>
          </p:nvSpPr>
          <p:spPr>
            <a:xfrm>
              <a:off x="7002552" y="2277175"/>
              <a:ext cx="3917938" cy="40530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Examples: APEG[</a:t>
              </a:r>
              <a:r>
                <a:rPr lang="en-US" sz="1600" dirty="0" smtClean="0">
                  <a:hlinkClick r:id="rId3" action="ppaction://hlinksldjump"/>
                </a:rPr>
                <a:t>2</a:t>
              </a:r>
              <a:r>
                <a:rPr lang="en-US" sz="1600" dirty="0" smtClean="0"/>
                <a:t>], AEG[</a:t>
              </a:r>
              <a:r>
                <a:rPr lang="en-US" sz="1600" dirty="0" smtClean="0">
                  <a:hlinkClick r:id="rId3" action="ppaction://hlinksldjump"/>
                </a:rPr>
                <a:t>3</a:t>
              </a:r>
              <a:r>
                <a:rPr lang="en-US" sz="1600" dirty="0" smtClean="0"/>
                <a:t>], and others[</a:t>
              </a:r>
              <a:r>
                <a:rPr lang="en-US" sz="1600" dirty="0" smtClean="0">
                  <a:hlinkClick r:id="rId3" action="ppaction://hlinksldjump"/>
                </a:rPr>
                <a:t>1</a:t>
              </a:r>
              <a:r>
                <a:rPr lang="en-US" sz="1600" dirty="0" smtClean="0"/>
                <a:t>]</a:t>
              </a:r>
              <a:endParaRPr lang="en-US" sz="1600" dirty="0"/>
            </a:p>
          </p:txBody>
        </p:sp>
        <p:sp>
          <p:nvSpPr>
            <p:cNvPr id="30" name="Rounded Rectangle 29"/>
            <p:cNvSpPr/>
            <p:nvPr/>
          </p:nvSpPr>
          <p:spPr>
            <a:xfrm>
              <a:off x="7000465" y="2826752"/>
              <a:ext cx="3920096" cy="40530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Issue: immature, limited applicability</a:t>
              </a:r>
              <a:endParaRPr lang="en-US" sz="1600" dirty="0"/>
            </a:p>
          </p:txBody>
        </p:sp>
      </p:grpSp>
      <p:grpSp>
        <p:nvGrpSpPr>
          <p:cNvPr id="3" name="Group 2"/>
          <p:cNvGrpSpPr/>
          <p:nvPr/>
        </p:nvGrpSpPr>
        <p:grpSpPr>
          <a:xfrm>
            <a:off x="7000465" y="3931732"/>
            <a:ext cx="3920096" cy="1484891"/>
            <a:chOff x="7000465" y="3931732"/>
            <a:chExt cx="3920096" cy="1484891"/>
          </a:xfrm>
        </p:grpSpPr>
        <p:sp>
          <p:nvSpPr>
            <p:cNvPr id="23" name="Rectangle 22"/>
            <p:cNvSpPr/>
            <p:nvPr/>
          </p:nvSpPr>
          <p:spPr>
            <a:xfrm>
              <a:off x="7368729" y="3931732"/>
              <a:ext cx="2934586" cy="400110"/>
            </a:xfrm>
            <a:prstGeom prst="rect">
              <a:avLst/>
            </a:prstGeom>
          </p:spPr>
          <p:txBody>
            <a:bodyPr wrap="none">
              <a:spAutoFit/>
            </a:bodyPr>
            <a:lstStyle/>
            <a:p>
              <a:pPr algn="ctr"/>
              <a:r>
                <a:rPr lang="en-US" sz="2000" dirty="0" smtClean="0"/>
                <a:t>Manual exploit generation</a:t>
              </a:r>
              <a:endParaRPr lang="en-US" sz="2000" dirty="0"/>
            </a:p>
          </p:txBody>
        </p:sp>
        <p:sp>
          <p:nvSpPr>
            <p:cNvPr id="33" name="Rounded Rectangle 32"/>
            <p:cNvSpPr/>
            <p:nvPr/>
          </p:nvSpPr>
          <p:spPr>
            <a:xfrm>
              <a:off x="7002552" y="4461738"/>
              <a:ext cx="3917938" cy="40530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Examples: numerous </a:t>
              </a:r>
              <a:r>
                <a:rPr lang="en-US" sz="1600" dirty="0" smtClean="0">
                  <a:sym typeface="Wingdings" panose="05000000000000000000" pitchFamily="2" charset="2"/>
                </a:rPr>
                <a:t></a:t>
              </a:r>
              <a:endParaRPr lang="en-US" sz="1600" dirty="0"/>
            </a:p>
          </p:txBody>
        </p:sp>
        <p:sp>
          <p:nvSpPr>
            <p:cNvPr id="34" name="Rounded Rectangle 33"/>
            <p:cNvSpPr/>
            <p:nvPr/>
          </p:nvSpPr>
          <p:spPr>
            <a:xfrm>
              <a:off x="7000465" y="5011315"/>
              <a:ext cx="3920096" cy="40530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Issue: costly, does not scale</a:t>
              </a:r>
              <a:endParaRPr lang="en-US" sz="1600" dirty="0"/>
            </a:p>
          </p:txBody>
        </p:sp>
      </p:grpSp>
      <p:grpSp>
        <p:nvGrpSpPr>
          <p:cNvPr id="7" name="Group 6"/>
          <p:cNvGrpSpPr/>
          <p:nvPr/>
        </p:nvGrpSpPr>
        <p:grpSpPr>
          <a:xfrm>
            <a:off x="1777067" y="3918110"/>
            <a:ext cx="3856870" cy="1498513"/>
            <a:chOff x="1777067" y="3918110"/>
            <a:chExt cx="3856870" cy="1498513"/>
          </a:xfrm>
        </p:grpSpPr>
        <p:sp>
          <p:nvSpPr>
            <p:cNvPr id="25" name="Rectangle 24"/>
            <p:cNvSpPr/>
            <p:nvPr/>
          </p:nvSpPr>
          <p:spPr>
            <a:xfrm>
              <a:off x="2264245" y="3918110"/>
              <a:ext cx="2882520" cy="400110"/>
            </a:xfrm>
            <a:prstGeom prst="rect">
              <a:avLst/>
            </a:prstGeom>
          </p:spPr>
          <p:txBody>
            <a:bodyPr wrap="none">
              <a:spAutoFit/>
            </a:bodyPr>
            <a:lstStyle/>
            <a:p>
              <a:pPr algn="ctr"/>
              <a:r>
                <a:rPr lang="en-US" sz="2000" dirty="0" smtClean="0"/>
                <a:t>Policy-based classification</a:t>
              </a:r>
              <a:endParaRPr lang="en-US" sz="2000" dirty="0"/>
            </a:p>
          </p:txBody>
        </p:sp>
        <p:sp>
          <p:nvSpPr>
            <p:cNvPr id="35" name="Rounded Rectangle 34"/>
            <p:cNvSpPr/>
            <p:nvPr/>
          </p:nvSpPr>
          <p:spPr>
            <a:xfrm>
              <a:off x="1779136" y="4461738"/>
              <a:ext cx="3854748" cy="40530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Example: all write AVs are exploitable</a:t>
              </a:r>
              <a:endParaRPr lang="en-US" sz="1600" dirty="0"/>
            </a:p>
          </p:txBody>
        </p:sp>
        <p:sp>
          <p:nvSpPr>
            <p:cNvPr id="36" name="Rounded Rectangle 35"/>
            <p:cNvSpPr/>
            <p:nvPr/>
          </p:nvSpPr>
          <p:spPr>
            <a:xfrm>
              <a:off x="1777067" y="5011315"/>
              <a:ext cx="3856870" cy="40530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Issue: conservative, limits risk </a:t>
              </a:r>
              <a:r>
                <a:rPr lang="en-US" sz="1600" dirty="0" err="1" smtClean="0"/>
                <a:t>mgmt</a:t>
              </a:r>
              <a:endParaRPr lang="en-US" sz="1600" dirty="0"/>
            </a:p>
          </p:txBody>
        </p:sp>
      </p:grpSp>
      <p:grpSp>
        <p:nvGrpSpPr>
          <p:cNvPr id="6" name="Group 5"/>
          <p:cNvGrpSpPr/>
          <p:nvPr/>
        </p:nvGrpSpPr>
        <p:grpSpPr>
          <a:xfrm>
            <a:off x="1777067" y="1779907"/>
            <a:ext cx="3856870" cy="1485551"/>
            <a:chOff x="1777067" y="1779907"/>
            <a:chExt cx="3856870" cy="1485551"/>
          </a:xfrm>
        </p:grpSpPr>
        <p:sp>
          <p:nvSpPr>
            <p:cNvPr id="24" name="Rectangle 23"/>
            <p:cNvSpPr/>
            <p:nvPr/>
          </p:nvSpPr>
          <p:spPr>
            <a:xfrm>
              <a:off x="2290498" y="1779907"/>
              <a:ext cx="2830007" cy="400110"/>
            </a:xfrm>
            <a:prstGeom prst="rect">
              <a:avLst/>
            </a:prstGeom>
          </p:spPr>
          <p:txBody>
            <a:bodyPr wrap="none">
              <a:spAutoFit/>
            </a:bodyPr>
            <a:lstStyle/>
            <a:p>
              <a:pPr algn="ctr"/>
              <a:r>
                <a:rPr lang="en-US" sz="2000" dirty="0" smtClean="0"/>
                <a:t>Rule-based crash analysis</a:t>
              </a:r>
              <a:endParaRPr lang="en-US" sz="2000" dirty="0"/>
            </a:p>
          </p:txBody>
        </p:sp>
        <p:sp>
          <p:nvSpPr>
            <p:cNvPr id="37" name="Rounded Rectangle 36"/>
            <p:cNvSpPr/>
            <p:nvPr/>
          </p:nvSpPr>
          <p:spPr>
            <a:xfrm>
              <a:off x="1779136" y="2310573"/>
              <a:ext cx="3854748" cy="40530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Examples: !exploitable[</a:t>
              </a:r>
              <a:r>
                <a:rPr lang="en-US" sz="1600" dirty="0" smtClean="0">
                  <a:hlinkClick r:id="rId3" action="ppaction://hlinksldjump"/>
                </a:rPr>
                <a:t>4</a:t>
              </a:r>
              <a:r>
                <a:rPr lang="en-US" sz="1600" dirty="0" smtClean="0"/>
                <a:t>], </a:t>
              </a:r>
              <a:r>
                <a:rPr lang="en-US" sz="1600" dirty="0" err="1" smtClean="0"/>
                <a:t>CrashWrangler</a:t>
              </a:r>
              <a:r>
                <a:rPr lang="en-US" sz="1600" dirty="0" smtClean="0"/>
                <a:t>[</a:t>
              </a:r>
              <a:r>
                <a:rPr lang="en-US" sz="1600" dirty="0" smtClean="0">
                  <a:hlinkClick r:id="rId3" action="ppaction://hlinksldjump"/>
                </a:rPr>
                <a:t>5</a:t>
              </a:r>
              <a:r>
                <a:rPr lang="en-US" sz="1600" dirty="0" smtClean="0"/>
                <a:t>]</a:t>
              </a:r>
              <a:endParaRPr lang="en-US" sz="1600" dirty="0"/>
            </a:p>
          </p:txBody>
        </p:sp>
        <p:sp>
          <p:nvSpPr>
            <p:cNvPr id="38" name="Rounded Rectangle 37"/>
            <p:cNvSpPr/>
            <p:nvPr/>
          </p:nvSpPr>
          <p:spPr>
            <a:xfrm>
              <a:off x="1777067" y="2860150"/>
              <a:ext cx="3856870" cy="40530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Issue: conservative, limits prioritization</a:t>
              </a:r>
              <a:endParaRPr lang="en-US" sz="1600" dirty="0"/>
            </a:p>
          </p:txBody>
        </p:sp>
      </p:grpSp>
      <p:sp>
        <p:nvSpPr>
          <p:cNvPr id="27" name="Oval 26"/>
          <p:cNvSpPr/>
          <p:nvPr/>
        </p:nvSpPr>
        <p:spPr>
          <a:xfrm>
            <a:off x="5532096" y="2970912"/>
            <a:ext cx="1591960" cy="151603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smtClean="0"/>
              <a:t>Is there a middle ground?</a:t>
            </a:r>
            <a:endParaRPr lang="en-US" sz="2000" b="1" dirty="0"/>
          </a:p>
        </p:txBody>
      </p:sp>
      <p:sp>
        <p:nvSpPr>
          <p:cNvPr id="8" name="Slide Number Placeholder 7"/>
          <p:cNvSpPr>
            <a:spLocks noGrp="1"/>
          </p:cNvSpPr>
          <p:nvPr>
            <p:ph type="sldNum" sz="quarter" idx="12"/>
          </p:nvPr>
        </p:nvSpPr>
        <p:spPr/>
        <p:txBody>
          <a:bodyPr/>
          <a:lstStyle/>
          <a:p>
            <a:fld id="{9835E6C3-811C-4266-9949-3DBBF9598B1D}" type="slidenum">
              <a:rPr lang="en-US" smtClean="0"/>
              <a:t>4</a:t>
            </a:fld>
            <a:endParaRPr lang="en-US"/>
          </a:p>
        </p:txBody>
      </p:sp>
    </p:spTree>
    <p:extLst>
      <p:ext uri="{BB962C8B-B14F-4D97-AF65-F5344CB8AC3E}">
        <p14:creationId xmlns:p14="http://schemas.microsoft.com/office/powerpoint/2010/main" val="128768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898" y="365125"/>
            <a:ext cx="11360204" cy="1325563"/>
          </a:xfrm>
        </p:spPr>
        <p:txBody>
          <a:bodyPr>
            <a:normAutofit/>
          </a:bodyPr>
          <a:lstStyle/>
          <a:p>
            <a:r>
              <a:rPr lang="en-US" dirty="0" smtClean="0"/>
              <a:t>Challenges in exploitability assessment</a:t>
            </a:r>
            <a:endParaRPr lang="en-US" dirty="0"/>
          </a:p>
        </p:txBody>
      </p:sp>
      <p:sp>
        <p:nvSpPr>
          <p:cNvPr id="5" name="Rectangle 4"/>
          <p:cNvSpPr/>
          <p:nvPr/>
        </p:nvSpPr>
        <p:spPr>
          <a:xfrm>
            <a:off x="461618" y="1588136"/>
            <a:ext cx="3749654" cy="257766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Software vendors must generally be conservative and coarse-grained when estimating exploitability</a:t>
            </a:r>
            <a:endParaRPr lang="en-US" sz="1400" dirty="0" smtClean="0"/>
          </a:p>
          <a:p>
            <a:pPr algn="ctr"/>
            <a:endParaRPr lang="en-US" sz="1600" dirty="0" smtClean="0"/>
          </a:p>
          <a:p>
            <a:pPr algn="ctr"/>
            <a:r>
              <a:rPr lang="en-US" sz="1200" dirty="0" smtClean="0"/>
              <a:t>(!exploitable and Microsoft’s Exploitability Index [</a:t>
            </a:r>
            <a:r>
              <a:rPr lang="en-US" sz="1200" dirty="0" smtClean="0">
                <a:hlinkClick r:id="rId2" action="ppaction://hlinksldjump"/>
              </a:rPr>
              <a:t>4</a:t>
            </a:r>
            <a:r>
              <a:rPr lang="en-US" sz="1200" dirty="0" smtClean="0"/>
              <a:t>,</a:t>
            </a:r>
            <a:r>
              <a:rPr lang="en-US" sz="1200" dirty="0" smtClean="0">
                <a:hlinkClick r:id="rId2" action="ppaction://hlinksldjump"/>
              </a:rPr>
              <a:t>6</a:t>
            </a:r>
            <a:r>
              <a:rPr lang="en-US" sz="1200" dirty="0" smtClean="0"/>
              <a:t>]) </a:t>
            </a:r>
            <a:endParaRPr lang="en-US" sz="1200" dirty="0"/>
          </a:p>
        </p:txBody>
      </p:sp>
      <p:sp>
        <p:nvSpPr>
          <p:cNvPr id="7" name="Rectangle 6"/>
          <p:cNvSpPr/>
          <p:nvPr/>
        </p:nvSpPr>
        <p:spPr>
          <a:xfrm>
            <a:off x="461618" y="4300657"/>
            <a:ext cx="3749654" cy="193087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Researchers must agree with the vendor’s assessment or concretely demonstrate exploitability</a:t>
            </a:r>
            <a:endParaRPr lang="en-US" sz="2400" dirty="0"/>
          </a:p>
        </p:txBody>
      </p:sp>
      <p:sp>
        <p:nvSpPr>
          <p:cNvPr id="8" name="Rectangle 7"/>
          <p:cNvSpPr/>
          <p:nvPr/>
        </p:nvSpPr>
        <p:spPr>
          <a:xfrm>
            <a:off x="4336985" y="1588136"/>
            <a:ext cx="7439117" cy="257766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smtClean="0"/>
              <a:t>Risk is often over-estimated[</a:t>
            </a:r>
            <a:r>
              <a:rPr lang="en-US" sz="2000" dirty="0" smtClean="0">
                <a:hlinkClick r:id="rId2" action="ppaction://hlinksldjump"/>
              </a:rPr>
              <a:t>14</a:t>
            </a:r>
            <a:r>
              <a:rPr lang="en-US" sz="2000" dirty="0" smtClean="0"/>
              <a:t>]</a:t>
            </a:r>
          </a:p>
          <a:p>
            <a:pPr marL="800100" lvl="1" indent="-342900">
              <a:buFont typeface="Arial" panose="020B0604020202020204" pitchFamily="34" charset="0"/>
              <a:buChar char="•"/>
            </a:pPr>
            <a:r>
              <a:rPr lang="en-US" sz="2000" dirty="0" smtClean="0"/>
              <a:t>Vendor must assume exploitable by default</a:t>
            </a:r>
          </a:p>
          <a:p>
            <a:pPr marL="800100" lvl="1" indent="-342900">
              <a:buFont typeface="Arial" panose="020B0604020202020204" pitchFamily="34" charset="0"/>
              <a:buChar char="•"/>
            </a:pPr>
            <a:r>
              <a:rPr lang="en-US" sz="2000" dirty="0" smtClean="0"/>
              <a:t>Difficulty of exploitation must be generalized</a:t>
            </a:r>
          </a:p>
          <a:p>
            <a:pPr marL="342900" indent="-342900">
              <a:buFont typeface="Arial" panose="020B0604020202020204" pitchFamily="34" charset="0"/>
              <a:buChar char="•"/>
            </a:pPr>
            <a:r>
              <a:rPr lang="en-US" sz="2000" dirty="0" smtClean="0"/>
              <a:t>Reliant on manual estimation which is non-ideal</a:t>
            </a:r>
          </a:p>
          <a:p>
            <a:pPr marL="800100" lvl="1" indent="-342900">
              <a:buFont typeface="Arial" panose="020B0604020202020204" pitchFamily="34" charset="0"/>
              <a:buChar char="•"/>
            </a:pPr>
            <a:r>
              <a:rPr lang="en-US" sz="2000" dirty="0" smtClean="0"/>
              <a:t>May be error prone, inconsistent, and hard to verify</a:t>
            </a:r>
          </a:p>
          <a:p>
            <a:pPr marL="800100" lvl="1" indent="-342900">
              <a:buFont typeface="Arial" panose="020B0604020202020204" pitchFamily="34" charset="0"/>
              <a:buChar char="•"/>
            </a:pPr>
            <a:r>
              <a:rPr lang="en-US" sz="2000" dirty="0" smtClean="0"/>
              <a:t>Individuals must have exploit expertise or be conservative</a:t>
            </a:r>
          </a:p>
          <a:p>
            <a:pPr marL="342900" indent="-342900">
              <a:buFont typeface="Arial" panose="020B0604020202020204" pitchFamily="34" charset="0"/>
              <a:buChar char="•"/>
            </a:pPr>
            <a:r>
              <a:rPr lang="en-US" sz="2000" dirty="0" smtClean="0"/>
              <a:t>Hard to measure impact of mitigations (ex: DEP/ASLR)</a:t>
            </a:r>
          </a:p>
          <a:p>
            <a:pPr marL="342900" indent="-342900">
              <a:buFont typeface="Arial" panose="020B0604020202020204" pitchFamily="34" charset="0"/>
              <a:buChar char="•"/>
            </a:pPr>
            <a:r>
              <a:rPr lang="en-US" sz="2000" dirty="0" smtClean="0"/>
              <a:t>Limits patch deployment prioritization for vendor and customers</a:t>
            </a:r>
          </a:p>
        </p:txBody>
      </p:sp>
      <p:sp>
        <p:nvSpPr>
          <p:cNvPr id="9" name="Rectangle 8"/>
          <p:cNvSpPr/>
          <p:nvPr/>
        </p:nvSpPr>
        <p:spPr>
          <a:xfrm>
            <a:off x="4336985" y="4299438"/>
            <a:ext cx="7439117" cy="192327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smtClean="0"/>
              <a:t>May create tension between both parties</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May discourage reporting of legitimate issues</a:t>
            </a:r>
          </a:p>
        </p:txBody>
      </p:sp>
      <p:sp>
        <p:nvSpPr>
          <p:cNvPr id="3" name="Slide Number Placeholder 2"/>
          <p:cNvSpPr>
            <a:spLocks noGrp="1"/>
          </p:cNvSpPr>
          <p:nvPr>
            <p:ph type="sldNum" sz="quarter" idx="12"/>
          </p:nvPr>
        </p:nvSpPr>
        <p:spPr/>
        <p:txBody>
          <a:bodyPr/>
          <a:lstStyle/>
          <a:p>
            <a:fld id="{9835E6C3-811C-4266-9949-3DBBF9598B1D}" type="slidenum">
              <a:rPr lang="en-US" smtClean="0"/>
              <a:t>5</a:t>
            </a:fld>
            <a:endParaRPr lang="en-US"/>
          </a:p>
        </p:txBody>
      </p:sp>
    </p:spTree>
    <p:extLst>
      <p:ext uri="{BB962C8B-B14F-4D97-AF65-F5344CB8AC3E}">
        <p14:creationId xmlns:p14="http://schemas.microsoft.com/office/powerpoint/2010/main" val="135169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Proposing a way forward</a:t>
            </a:r>
            <a:endParaRPr lang="en-US" dirty="0"/>
          </a:p>
        </p:txBody>
      </p:sp>
      <p:sp>
        <p:nvSpPr>
          <p:cNvPr id="5" name="Rectangle 4"/>
          <p:cNvSpPr/>
          <p:nvPr/>
        </p:nvSpPr>
        <p:spPr>
          <a:xfrm>
            <a:off x="777557" y="1568137"/>
            <a:ext cx="10636887" cy="461665"/>
          </a:xfrm>
          <a:prstGeom prst="rect">
            <a:avLst/>
          </a:prstGeom>
        </p:spPr>
        <p:txBody>
          <a:bodyPr wrap="none">
            <a:spAutoFit/>
          </a:bodyPr>
          <a:lstStyle/>
          <a:p>
            <a:pPr algn="ctr"/>
            <a:r>
              <a:rPr lang="en-US" sz="2400" dirty="0" smtClean="0">
                <a:solidFill>
                  <a:srgbClr val="FFFF66"/>
                </a:solidFill>
              </a:rPr>
              <a:t>To overcome these challenges, we need a method of assessing exploitability that is…</a:t>
            </a:r>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val="311568420"/>
              </p:ext>
            </p:extLst>
          </p:nvPr>
        </p:nvGraphicFramePr>
        <p:xfrm>
          <a:off x="1726193" y="2228356"/>
          <a:ext cx="8739614" cy="1584960"/>
        </p:xfrm>
        <a:graphic>
          <a:graphicData uri="http://schemas.openxmlformats.org/drawingml/2006/table">
            <a:tbl>
              <a:tblPr>
                <a:tableStyleId>{073A0DAA-6AF3-43AB-8588-CEC1D06C72B9}</a:tableStyleId>
              </a:tblPr>
              <a:tblGrid>
                <a:gridCol w="1484366"/>
                <a:gridCol w="7255248"/>
              </a:tblGrid>
              <a:tr h="370840">
                <a:tc>
                  <a:txBody>
                    <a:bodyPr/>
                    <a:lstStyle/>
                    <a:p>
                      <a:pPr algn="ctr"/>
                      <a:r>
                        <a:rPr lang="en-US" sz="2000" dirty="0" smtClean="0"/>
                        <a:t>Accurate</a:t>
                      </a:r>
                      <a:endParaRPr lang="en-US" sz="2000" dirty="0"/>
                    </a:p>
                  </a:txBody>
                  <a:tcPr anchor="ctr">
                    <a:solidFill>
                      <a:schemeClr val="tx2">
                        <a:lumMod val="90000"/>
                      </a:schemeClr>
                    </a:solidFill>
                  </a:tcPr>
                </a:tc>
                <a:tc>
                  <a:txBody>
                    <a:bodyPr/>
                    <a:lstStyle/>
                    <a:p>
                      <a:r>
                        <a:rPr lang="en-US" sz="1600" baseline="0" dirty="0" smtClean="0"/>
                        <a:t>The assessment is correct</a:t>
                      </a:r>
                      <a:endParaRPr lang="en-US" sz="1600" dirty="0"/>
                    </a:p>
                  </a:txBody>
                  <a:tcPr anchor="ctr"/>
                </a:tc>
              </a:tr>
              <a:tr h="370840">
                <a:tc>
                  <a:txBody>
                    <a:bodyPr/>
                    <a:lstStyle/>
                    <a:p>
                      <a:pPr algn="ctr"/>
                      <a:r>
                        <a:rPr lang="en-US" sz="2000" dirty="0" smtClean="0"/>
                        <a:t>Precise</a:t>
                      </a:r>
                      <a:endParaRPr lang="en-US" sz="2000" dirty="0"/>
                    </a:p>
                  </a:txBody>
                  <a:tcPr anchor="ctr">
                    <a:solidFill>
                      <a:schemeClr val="tx2">
                        <a:lumMod val="90000"/>
                      </a:schemeClr>
                    </a:solidFill>
                  </a:tcPr>
                </a:tc>
                <a:tc>
                  <a:txBody>
                    <a:bodyPr/>
                    <a:lstStyle/>
                    <a:p>
                      <a:r>
                        <a:rPr lang="en-US" sz="1600" dirty="0" smtClean="0"/>
                        <a:t>Provides</a:t>
                      </a:r>
                      <a:r>
                        <a:rPr lang="en-US" sz="1600" baseline="0" dirty="0" smtClean="0"/>
                        <a:t> a g</a:t>
                      </a:r>
                      <a:r>
                        <a:rPr lang="en-US" sz="1600" dirty="0" smtClean="0"/>
                        <a:t>ranular assessment of exploitability that is aware of contextual factors</a:t>
                      </a:r>
                      <a:endParaRPr lang="en-US" sz="1600" dirty="0"/>
                    </a:p>
                  </a:txBody>
                  <a:tcPr anchor="ctr"/>
                </a:tc>
              </a:tr>
              <a:tr h="370840">
                <a:tc>
                  <a:txBody>
                    <a:bodyPr/>
                    <a:lstStyle/>
                    <a:p>
                      <a:pPr algn="ctr"/>
                      <a:r>
                        <a:rPr lang="en-US" sz="2000" dirty="0" smtClean="0"/>
                        <a:t>Objective</a:t>
                      </a:r>
                      <a:endParaRPr lang="en-US" sz="2000" dirty="0"/>
                    </a:p>
                  </a:txBody>
                  <a:tcPr anchor="ctr">
                    <a:solidFill>
                      <a:schemeClr val="tx2">
                        <a:lumMod val="90000"/>
                      </a:schemeClr>
                    </a:solidFill>
                  </a:tcPr>
                </a:tc>
                <a:tc>
                  <a:txBody>
                    <a:bodyPr/>
                    <a:lstStyle/>
                    <a:p>
                      <a:r>
                        <a:rPr lang="en-US" sz="1600" dirty="0" smtClean="0"/>
                        <a:t>The</a:t>
                      </a:r>
                      <a:r>
                        <a:rPr lang="en-US" sz="1600" baseline="0" dirty="0" smtClean="0"/>
                        <a:t> a</a:t>
                      </a:r>
                      <a:r>
                        <a:rPr lang="en-US" sz="1600" dirty="0" smtClean="0"/>
                        <a:t>ssessment </a:t>
                      </a:r>
                      <a:r>
                        <a:rPr lang="en-US" sz="1600" baseline="0" dirty="0" smtClean="0"/>
                        <a:t>is c</a:t>
                      </a:r>
                      <a:r>
                        <a:rPr lang="en-US" sz="1600" dirty="0" smtClean="0"/>
                        <a:t>onsistent, repeatable, and can be independently reviewed</a:t>
                      </a:r>
                      <a:endParaRPr lang="en-US" sz="1600" dirty="0"/>
                    </a:p>
                  </a:txBody>
                  <a:tcPr anchor="ctr"/>
                </a:tc>
              </a:tr>
              <a:tr h="370840">
                <a:tc>
                  <a:txBody>
                    <a:bodyPr/>
                    <a:lstStyle/>
                    <a:p>
                      <a:pPr algn="ctr"/>
                      <a:r>
                        <a:rPr lang="en-US" sz="2000" dirty="0" smtClean="0"/>
                        <a:t>Scalable</a:t>
                      </a:r>
                      <a:endParaRPr lang="en-US" sz="2000" dirty="0"/>
                    </a:p>
                  </a:txBody>
                  <a:tcPr anchor="ctr">
                    <a:solidFill>
                      <a:schemeClr val="tx2">
                        <a:lumMod val="90000"/>
                      </a:schemeClr>
                    </a:solidFill>
                  </a:tcPr>
                </a:tc>
                <a:tc>
                  <a:txBody>
                    <a:bodyPr/>
                    <a:lstStyle/>
                    <a:p>
                      <a:r>
                        <a:rPr lang="en-US" sz="1600" dirty="0" smtClean="0"/>
                        <a:t>Human involvement is minimized</a:t>
                      </a:r>
                      <a:endParaRPr lang="en-US" sz="1600" dirty="0"/>
                    </a:p>
                  </a:txBody>
                  <a:tcPr anchor="ctr"/>
                </a:tc>
              </a:tr>
            </a:tbl>
          </a:graphicData>
        </a:graphic>
      </p:graphicFrame>
      <p:sp>
        <p:nvSpPr>
          <p:cNvPr id="8" name="Rectangle 7"/>
          <p:cNvSpPr/>
          <p:nvPr/>
        </p:nvSpPr>
        <p:spPr>
          <a:xfrm>
            <a:off x="1837569" y="3990919"/>
            <a:ext cx="8516883" cy="461665"/>
          </a:xfrm>
          <a:prstGeom prst="rect">
            <a:avLst/>
          </a:prstGeom>
        </p:spPr>
        <p:txBody>
          <a:bodyPr wrap="none">
            <a:spAutoFit/>
          </a:bodyPr>
          <a:lstStyle/>
          <a:p>
            <a:pPr algn="ctr"/>
            <a:r>
              <a:rPr lang="en-US" sz="2400" dirty="0" smtClean="0">
                <a:solidFill>
                  <a:srgbClr val="FFFF66"/>
                </a:solidFill>
              </a:rPr>
              <a:t>An abstract model is one method that could be used to achieve this</a:t>
            </a:r>
            <a:endParaRPr lang="en-US" sz="2400" dirty="0"/>
          </a:p>
        </p:txBody>
      </p:sp>
      <p:sp>
        <p:nvSpPr>
          <p:cNvPr id="45" name="Rounded Rectangle 44"/>
          <p:cNvSpPr/>
          <p:nvPr/>
        </p:nvSpPr>
        <p:spPr>
          <a:xfrm>
            <a:off x="1566249" y="4627072"/>
            <a:ext cx="2281474" cy="138992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Specify the invariants of a flaw and the contexts it may be triggered in</a:t>
            </a:r>
            <a:endParaRPr lang="en-US" dirty="0"/>
          </a:p>
        </p:txBody>
      </p:sp>
      <p:sp>
        <p:nvSpPr>
          <p:cNvPr id="46" name="Rounded Rectangle 45"/>
          <p:cNvSpPr/>
          <p:nvPr/>
        </p:nvSpPr>
        <p:spPr>
          <a:xfrm>
            <a:off x="4955262" y="4627072"/>
            <a:ext cx="2281474" cy="138992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Simulate exploitation using a memory safety model</a:t>
            </a:r>
            <a:endParaRPr lang="en-US" dirty="0"/>
          </a:p>
        </p:txBody>
      </p:sp>
      <p:sp>
        <p:nvSpPr>
          <p:cNvPr id="47" name="Rounded Rectangle 46"/>
          <p:cNvSpPr/>
          <p:nvPr/>
        </p:nvSpPr>
        <p:spPr>
          <a:xfrm>
            <a:off x="8344275" y="4627072"/>
            <a:ext cx="2281474" cy="138992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Output contextual measures of exploitability</a:t>
            </a:r>
            <a:endParaRPr lang="en-US" dirty="0"/>
          </a:p>
        </p:txBody>
      </p:sp>
      <p:cxnSp>
        <p:nvCxnSpPr>
          <p:cNvPr id="49" name="Straight Arrow Connector 48"/>
          <p:cNvCxnSpPr>
            <a:stCxn id="45" idx="3"/>
            <a:endCxn id="46" idx="1"/>
          </p:cNvCxnSpPr>
          <p:nvPr/>
        </p:nvCxnSpPr>
        <p:spPr>
          <a:xfrm>
            <a:off x="3847723" y="5322032"/>
            <a:ext cx="1107539" cy="0"/>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cxnSp>
        <p:nvCxnSpPr>
          <p:cNvPr id="50" name="Straight Arrow Connector 49"/>
          <p:cNvCxnSpPr>
            <a:stCxn id="46" idx="3"/>
            <a:endCxn id="47" idx="1"/>
          </p:cNvCxnSpPr>
          <p:nvPr/>
        </p:nvCxnSpPr>
        <p:spPr>
          <a:xfrm>
            <a:off x="7236736" y="5322032"/>
            <a:ext cx="1107539" cy="0"/>
          </a:xfrm>
          <a:prstGeom prst="straightConnector1">
            <a:avLst/>
          </a:prstGeom>
          <a:ln w="41275">
            <a:tailEnd type="triangle"/>
          </a:ln>
        </p:spPr>
        <p:style>
          <a:lnRef idx="3">
            <a:schemeClr val="accent2"/>
          </a:lnRef>
          <a:fillRef idx="0">
            <a:schemeClr val="accent2"/>
          </a:fillRef>
          <a:effectRef idx="2">
            <a:schemeClr val="accent2"/>
          </a:effectRef>
          <a:fontRef idx="minor">
            <a:schemeClr val="tx1"/>
          </a:fontRef>
        </p:style>
      </p:cxnSp>
      <p:sp>
        <p:nvSpPr>
          <p:cNvPr id="55" name="Slide Number Placeholder 54"/>
          <p:cNvSpPr>
            <a:spLocks noGrp="1"/>
          </p:cNvSpPr>
          <p:nvPr>
            <p:ph type="sldNum" sz="quarter" idx="12"/>
          </p:nvPr>
        </p:nvSpPr>
        <p:spPr/>
        <p:txBody>
          <a:bodyPr/>
          <a:lstStyle/>
          <a:p>
            <a:fld id="{9835E6C3-811C-4266-9949-3DBBF9598B1D}" type="slidenum">
              <a:rPr lang="en-US" smtClean="0"/>
              <a:t>6</a:t>
            </a:fld>
            <a:endParaRPr lang="en-US"/>
          </a:p>
        </p:txBody>
      </p:sp>
    </p:spTree>
    <p:extLst>
      <p:ext uri="{BB962C8B-B14F-4D97-AF65-F5344CB8AC3E}">
        <p14:creationId xmlns:p14="http://schemas.microsoft.com/office/powerpoint/2010/main" val="13610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fade">
                                      <p:cBhvr>
                                        <p:cTn id="25" dur="500"/>
                                        <p:tgtEl>
                                          <p:spTgt spid="5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5" grpId="0" animBg="1"/>
      <p:bldP spid="46" grpId="0" animBg="1"/>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Modeling memory safety</a:t>
            </a:r>
            <a:endParaRPr lang="en-US" dirty="0"/>
          </a:p>
        </p:txBody>
      </p:sp>
      <p:sp>
        <p:nvSpPr>
          <p:cNvPr id="5" name="Text Placeholder 4"/>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9835E6C3-811C-4266-9949-3DBBF9598B1D}" type="slidenum">
              <a:rPr lang="en-US" smtClean="0"/>
              <a:t>7</a:t>
            </a:fld>
            <a:endParaRPr lang="en-US"/>
          </a:p>
        </p:txBody>
      </p:sp>
    </p:spTree>
    <p:extLst>
      <p:ext uri="{BB962C8B-B14F-4D97-AF65-F5344CB8AC3E}">
        <p14:creationId xmlns:p14="http://schemas.microsoft.com/office/powerpoint/2010/main" val="1174861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705"/>
            <a:ext cx="10515600" cy="1325563"/>
          </a:xfrm>
        </p:spPr>
        <p:txBody>
          <a:bodyPr/>
          <a:lstStyle/>
          <a:p>
            <a:r>
              <a:rPr lang="en-US" dirty="0" smtClean="0"/>
              <a:t>What is memory safety?</a:t>
            </a:r>
            <a:endParaRPr lang="en-US" dirty="0"/>
          </a:p>
        </p:txBody>
      </p:sp>
      <p:sp>
        <p:nvSpPr>
          <p:cNvPr id="4" name="Slide Number Placeholder 3"/>
          <p:cNvSpPr>
            <a:spLocks noGrp="1"/>
          </p:cNvSpPr>
          <p:nvPr>
            <p:ph type="sldNum" sz="quarter" idx="12"/>
          </p:nvPr>
        </p:nvSpPr>
        <p:spPr/>
        <p:txBody>
          <a:bodyPr/>
          <a:lstStyle/>
          <a:p>
            <a:fld id="{9835E6C3-811C-4266-9949-3DBBF9598B1D}" type="slidenum">
              <a:rPr lang="en-US" smtClean="0"/>
              <a:t>8</a:t>
            </a:fld>
            <a:endParaRPr lang="en-US"/>
          </a:p>
        </p:txBody>
      </p:sp>
      <p:sp>
        <p:nvSpPr>
          <p:cNvPr id="5" name="Rounded Rectangle 4"/>
          <p:cNvSpPr/>
          <p:nvPr/>
        </p:nvSpPr>
        <p:spPr>
          <a:xfrm>
            <a:off x="5397661" y="3207418"/>
            <a:ext cx="3217753" cy="7307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/GS, /SAFESEH, …</a:t>
            </a:r>
            <a:endParaRPr lang="en-US" dirty="0"/>
          </a:p>
        </p:txBody>
      </p:sp>
      <p:sp>
        <p:nvSpPr>
          <p:cNvPr id="6" name="Rounded Rectangle 5"/>
          <p:cNvSpPr/>
          <p:nvPr/>
        </p:nvSpPr>
        <p:spPr>
          <a:xfrm>
            <a:off x="437224" y="1671531"/>
            <a:ext cx="3661372" cy="114983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We have many terms for </a:t>
            </a:r>
          </a:p>
          <a:p>
            <a:pPr algn="ctr"/>
            <a:r>
              <a:rPr lang="en-US" sz="2400" dirty="0" smtClean="0"/>
              <a:t>memory safety issues</a:t>
            </a:r>
            <a:endParaRPr lang="en-US" sz="2400" dirty="0"/>
          </a:p>
        </p:txBody>
      </p:sp>
      <p:sp>
        <p:nvSpPr>
          <p:cNvPr id="7" name="Rounded Rectangle 6"/>
          <p:cNvSpPr/>
          <p:nvPr/>
        </p:nvSpPr>
        <p:spPr>
          <a:xfrm>
            <a:off x="5175854" y="1652278"/>
            <a:ext cx="3661373" cy="114983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We have many terms for </a:t>
            </a:r>
          </a:p>
          <a:p>
            <a:pPr algn="ctr"/>
            <a:r>
              <a:rPr lang="en-US" sz="2400" dirty="0" smtClean="0"/>
              <a:t>memory safety defenses</a:t>
            </a:r>
            <a:endParaRPr lang="en-US" sz="2400" dirty="0"/>
          </a:p>
        </p:txBody>
      </p:sp>
      <p:sp>
        <p:nvSpPr>
          <p:cNvPr id="8" name="Equal 7"/>
          <p:cNvSpPr/>
          <p:nvPr/>
        </p:nvSpPr>
        <p:spPr>
          <a:xfrm>
            <a:off x="8930501" y="3750511"/>
            <a:ext cx="914400" cy="914400"/>
          </a:xfrm>
          <a:prstGeom prst="mathEqual">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Plus 8"/>
          <p:cNvSpPr/>
          <p:nvPr/>
        </p:nvSpPr>
        <p:spPr>
          <a:xfrm>
            <a:off x="4170263" y="3750511"/>
            <a:ext cx="914400" cy="914400"/>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Rounded Rectangle 10"/>
          <p:cNvSpPr/>
          <p:nvPr/>
        </p:nvSpPr>
        <p:spPr>
          <a:xfrm>
            <a:off x="688083" y="3019756"/>
            <a:ext cx="3159661" cy="65970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Buffer overrun, uninitialized use, type confusion, … [</a:t>
            </a:r>
            <a:r>
              <a:rPr lang="en-US" dirty="0" smtClean="0">
                <a:hlinkClick r:id="rId3" action="ppaction://hlinksldjump"/>
              </a:rPr>
              <a:t>7</a:t>
            </a:r>
            <a:r>
              <a:rPr lang="en-US" dirty="0" smtClean="0"/>
              <a:t>]</a:t>
            </a:r>
            <a:endParaRPr lang="en-US" dirty="0"/>
          </a:p>
        </p:txBody>
      </p:sp>
      <p:sp>
        <p:nvSpPr>
          <p:cNvPr id="12" name="Rounded Rectangle 11"/>
          <p:cNvSpPr/>
          <p:nvPr/>
        </p:nvSpPr>
        <p:spPr>
          <a:xfrm>
            <a:off x="688081" y="3877857"/>
            <a:ext cx="3159661" cy="65970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Read AV, write AV, write4, </a:t>
            </a:r>
            <a:r>
              <a:rPr lang="en-US" dirty="0" err="1" smtClean="0"/>
              <a:t>writeN</a:t>
            </a:r>
            <a:r>
              <a:rPr lang="en-US" dirty="0" smtClean="0"/>
              <a:t>, execute AV, …</a:t>
            </a:r>
            <a:endParaRPr lang="en-US" dirty="0"/>
          </a:p>
        </p:txBody>
      </p:sp>
      <p:sp>
        <p:nvSpPr>
          <p:cNvPr id="13" name="Rounded Rectangle 12"/>
          <p:cNvSpPr/>
          <p:nvPr/>
        </p:nvSpPr>
        <p:spPr>
          <a:xfrm>
            <a:off x="688081" y="4735958"/>
            <a:ext cx="3159661" cy="65970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Temporal/spatial memory access errors[</a:t>
            </a:r>
            <a:r>
              <a:rPr lang="en-US" dirty="0" smtClean="0">
                <a:hlinkClick r:id="rId3" action="ppaction://hlinksldjump"/>
              </a:rPr>
              <a:t>8</a:t>
            </a:r>
            <a:r>
              <a:rPr lang="en-US" dirty="0" smtClean="0"/>
              <a:t>]</a:t>
            </a:r>
            <a:endParaRPr lang="en-US" dirty="0"/>
          </a:p>
        </p:txBody>
      </p:sp>
      <p:sp>
        <p:nvSpPr>
          <p:cNvPr id="14" name="Rounded Rectangle 13"/>
          <p:cNvSpPr/>
          <p:nvPr/>
        </p:nvSpPr>
        <p:spPr>
          <a:xfrm>
            <a:off x="5397661" y="4393613"/>
            <a:ext cx="3217753" cy="65970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DEP, ASLR, SEHOP, …</a:t>
            </a:r>
            <a:endParaRPr lang="en-US" dirty="0"/>
          </a:p>
        </p:txBody>
      </p:sp>
      <p:grpSp>
        <p:nvGrpSpPr>
          <p:cNvPr id="20" name="Group 19"/>
          <p:cNvGrpSpPr/>
          <p:nvPr/>
        </p:nvGrpSpPr>
        <p:grpSpPr>
          <a:xfrm>
            <a:off x="9733521" y="1652278"/>
            <a:ext cx="2047662" cy="3663911"/>
            <a:chOff x="9733521" y="1652278"/>
            <a:chExt cx="2047662" cy="3663911"/>
          </a:xfrm>
        </p:grpSpPr>
        <p:sp>
          <p:nvSpPr>
            <p:cNvPr id="10" name="TextBox 9"/>
            <p:cNvSpPr txBox="1"/>
            <p:nvPr/>
          </p:nvSpPr>
          <p:spPr>
            <a:xfrm>
              <a:off x="10254650" y="3100198"/>
              <a:ext cx="1005403" cy="2215991"/>
            </a:xfrm>
            <a:prstGeom prst="rect">
              <a:avLst/>
            </a:prstGeom>
            <a:noFill/>
          </p:spPr>
          <p:txBody>
            <a:bodyPr wrap="none" rtlCol="0">
              <a:spAutoFit/>
            </a:bodyPr>
            <a:lstStyle/>
            <a:p>
              <a:r>
                <a:rPr lang="en-US" sz="13800" dirty="0">
                  <a:solidFill>
                    <a:schemeClr val="accent6"/>
                  </a:solidFill>
                  <a:effectLst>
                    <a:outerShdw blurRad="50800" dist="38100" dir="2700000" algn="tl" rotWithShape="0">
                      <a:prstClr val="black">
                        <a:alpha val="40000"/>
                      </a:prstClr>
                    </a:outerShdw>
                  </a:effectLst>
                </a:rPr>
                <a:t>?</a:t>
              </a:r>
            </a:p>
          </p:txBody>
        </p:sp>
        <p:sp>
          <p:nvSpPr>
            <p:cNvPr id="16" name="Rounded Rectangle 15"/>
            <p:cNvSpPr/>
            <p:nvPr/>
          </p:nvSpPr>
          <p:spPr>
            <a:xfrm>
              <a:off x="9733521" y="1652278"/>
              <a:ext cx="2047662" cy="114983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dirty="0" smtClean="0"/>
                <a:t>But how do they map to exploitability?</a:t>
              </a:r>
              <a:endParaRPr lang="en-US" sz="2400" dirty="0"/>
            </a:p>
          </p:txBody>
        </p:sp>
      </p:grpSp>
      <p:sp>
        <p:nvSpPr>
          <p:cNvPr id="18" name="Rectangle 17"/>
          <p:cNvSpPr/>
          <p:nvPr/>
        </p:nvSpPr>
        <p:spPr>
          <a:xfrm>
            <a:off x="880505" y="5686188"/>
            <a:ext cx="10430997" cy="461665"/>
          </a:xfrm>
          <a:prstGeom prst="rect">
            <a:avLst/>
          </a:prstGeom>
        </p:spPr>
        <p:txBody>
          <a:bodyPr wrap="none">
            <a:spAutoFit/>
          </a:bodyPr>
          <a:lstStyle/>
          <a:p>
            <a:pPr algn="ctr"/>
            <a:r>
              <a:rPr lang="en-US" sz="2400" dirty="0" smtClean="0">
                <a:solidFill>
                  <a:srgbClr val="FFFF66"/>
                </a:solidFill>
              </a:rPr>
              <a:t>We need a more rigorous taxonomy if we want to be able to measure exploitability</a:t>
            </a:r>
            <a:endParaRPr lang="en-US" sz="2400" dirty="0"/>
          </a:p>
        </p:txBody>
      </p:sp>
    </p:spTree>
    <p:extLst>
      <p:ext uri="{BB962C8B-B14F-4D97-AF65-F5344CB8AC3E}">
        <p14:creationId xmlns:p14="http://schemas.microsoft.com/office/powerpoint/2010/main" val="319299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1" grpId="0" animBg="1"/>
      <p:bldP spid="12" grpId="0" animBg="1"/>
      <p:bldP spid="13" grpId="0" animBg="1"/>
      <p:bldP spid="14"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59"/>
            <a:ext cx="10515600" cy="1325563"/>
          </a:xfrm>
        </p:spPr>
        <p:txBody>
          <a:bodyPr>
            <a:normAutofit/>
          </a:bodyPr>
          <a:lstStyle/>
          <a:p>
            <a:r>
              <a:rPr lang="en-US" dirty="0" smtClean="0"/>
              <a:t>Fundamental concepts in memory safety</a:t>
            </a:r>
            <a:endParaRPr lang="en-US" dirty="0"/>
          </a:p>
        </p:txBody>
      </p:sp>
      <p:sp>
        <p:nvSpPr>
          <p:cNvPr id="5" name="Slide Number Placeholder 4"/>
          <p:cNvSpPr>
            <a:spLocks noGrp="1"/>
          </p:cNvSpPr>
          <p:nvPr>
            <p:ph type="sldNum" sz="quarter" idx="12"/>
          </p:nvPr>
        </p:nvSpPr>
        <p:spPr/>
        <p:txBody>
          <a:bodyPr/>
          <a:lstStyle/>
          <a:p>
            <a:fld id="{9835E6C3-811C-4266-9949-3DBBF9598B1D}" type="slidenum">
              <a:rPr lang="en-US" smtClean="0"/>
              <a:t>9</a:t>
            </a:fld>
            <a:endParaRPr lang="en-US"/>
          </a:p>
        </p:txBody>
      </p:sp>
      <p:sp>
        <p:nvSpPr>
          <p:cNvPr id="13" name="TextBox 12"/>
          <p:cNvSpPr txBox="1"/>
          <p:nvPr/>
        </p:nvSpPr>
        <p:spPr>
          <a:xfrm>
            <a:off x="807694" y="1153673"/>
            <a:ext cx="10576613" cy="400110"/>
          </a:xfrm>
          <a:prstGeom prst="rect">
            <a:avLst/>
          </a:prstGeom>
          <a:noFill/>
        </p:spPr>
        <p:txBody>
          <a:bodyPr wrap="none" rtlCol="0">
            <a:spAutoFit/>
          </a:bodyPr>
          <a:lstStyle/>
          <a:p>
            <a:pPr algn="ctr"/>
            <a:r>
              <a:rPr lang="en-US" sz="2000" b="1" dirty="0" smtClean="0">
                <a:solidFill>
                  <a:srgbClr val="FFFF66"/>
                </a:solidFill>
              </a:rPr>
              <a:t>Memory-safe</a:t>
            </a:r>
            <a:r>
              <a:rPr lang="en-US" sz="2000" dirty="0" smtClean="0">
                <a:solidFill>
                  <a:srgbClr val="FFFF66"/>
                </a:solidFill>
              </a:rPr>
              <a:t>: a memory access that is within bounds and refers to an object that is in a valid state</a:t>
            </a:r>
            <a:endParaRPr lang="en-US" sz="2000" dirty="0"/>
          </a:p>
        </p:txBody>
      </p:sp>
      <p:grpSp>
        <p:nvGrpSpPr>
          <p:cNvPr id="95" name="Group 94"/>
          <p:cNvGrpSpPr/>
          <p:nvPr/>
        </p:nvGrpSpPr>
        <p:grpSpPr>
          <a:xfrm>
            <a:off x="169419" y="2024743"/>
            <a:ext cx="3483428" cy="4374668"/>
            <a:chOff x="169419" y="2024743"/>
            <a:chExt cx="3483428" cy="4374668"/>
          </a:xfrm>
        </p:grpSpPr>
        <p:sp>
          <p:nvSpPr>
            <p:cNvPr id="7" name="Rounded Rectangle 6"/>
            <p:cNvSpPr/>
            <p:nvPr/>
          </p:nvSpPr>
          <p:spPr>
            <a:xfrm>
              <a:off x="352779" y="2024743"/>
              <a:ext cx="3132307" cy="121918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t>Flaws</a:t>
              </a:r>
              <a:endParaRPr lang="en-US" sz="3600" dirty="0"/>
            </a:p>
          </p:txBody>
        </p:sp>
        <p:sp>
          <p:nvSpPr>
            <p:cNvPr id="15" name="Rectangle 14"/>
            <p:cNvSpPr/>
            <p:nvPr/>
          </p:nvSpPr>
          <p:spPr>
            <a:xfrm>
              <a:off x="696659" y="3476500"/>
              <a:ext cx="2444546" cy="489162"/>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t>Buffer overrun</a:t>
              </a:r>
              <a:endParaRPr lang="en-US" sz="2000" dirty="0"/>
            </a:p>
          </p:txBody>
        </p:sp>
        <p:sp>
          <p:nvSpPr>
            <p:cNvPr id="16" name="Rectangle 15"/>
            <p:cNvSpPr/>
            <p:nvPr/>
          </p:nvSpPr>
          <p:spPr>
            <a:xfrm>
              <a:off x="696659" y="4194031"/>
              <a:ext cx="2444546" cy="489162"/>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t>Uninitialized use</a:t>
              </a:r>
              <a:endParaRPr lang="en-US" sz="2000" dirty="0"/>
            </a:p>
          </p:txBody>
        </p:sp>
        <p:sp>
          <p:nvSpPr>
            <p:cNvPr id="17" name="Rectangle 16"/>
            <p:cNvSpPr/>
            <p:nvPr/>
          </p:nvSpPr>
          <p:spPr>
            <a:xfrm>
              <a:off x="696659" y="4911562"/>
              <a:ext cx="2444546" cy="489162"/>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t>Type confusion</a:t>
              </a:r>
              <a:endParaRPr lang="en-US" sz="2000" dirty="0"/>
            </a:p>
          </p:txBody>
        </p:sp>
        <p:sp>
          <p:nvSpPr>
            <p:cNvPr id="18" name="Rectangle 17"/>
            <p:cNvSpPr/>
            <p:nvPr/>
          </p:nvSpPr>
          <p:spPr>
            <a:xfrm>
              <a:off x="169419" y="5476081"/>
              <a:ext cx="3483428" cy="923330"/>
            </a:xfrm>
            <a:prstGeom prst="rect">
              <a:avLst/>
            </a:prstGeom>
          </p:spPr>
          <p:txBody>
            <a:bodyPr wrap="square" anchor="ctr">
              <a:spAutoFit/>
            </a:bodyPr>
            <a:lstStyle/>
            <a:p>
              <a:pPr algn="ctr"/>
              <a:r>
                <a:rPr lang="en-US" dirty="0" smtClean="0">
                  <a:solidFill>
                    <a:srgbClr val="FFFF66"/>
                  </a:solidFill>
                </a:rPr>
                <a:t>A flaw is the root cause of a vulnerability and directly enables one or more violation</a:t>
              </a:r>
              <a:endParaRPr lang="en-US" dirty="0"/>
            </a:p>
          </p:txBody>
        </p:sp>
      </p:grpSp>
      <p:grpSp>
        <p:nvGrpSpPr>
          <p:cNvPr id="97" name="Group 96"/>
          <p:cNvGrpSpPr/>
          <p:nvPr/>
        </p:nvGrpSpPr>
        <p:grpSpPr>
          <a:xfrm>
            <a:off x="4435066" y="2024743"/>
            <a:ext cx="3489734" cy="4374667"/>
            <a:chOff x="4435066" y="2024743"/>
            <a:chExt cx="3489734" cy="4374667"/>
          </a:xfrm>
        </p:grpSpPr>
        <p:sp>
          <p:nvSpPr>
            <p:cNvPr id="8" name="Rounded Rectangle 7"/>
            <p:cNvSpPr/>
            <p:nvPr/>
          </p:nvSpPr>
          <p:spPr>
            <a:xfrm>
              <a:off x="4613779" y="2024743"/>
              <a:ext cx="3132307" cy="121918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dirty="0" smtClean="0"/>
                <a:t>Violations</a:t>
              </a:r>
              <a:endParaRPr lang="en-US" sz="3600" dirty="0"/>
            </a:p>
          </p:txBody>
        </p:sp>
        <p:sp>
          <p:nvSpPr>
            <p:cNvPr id="20" name="Rectangle 19"/>
            <p:cNvSpPr/>
            <p:nvPr/>
          </p:nvSpPr>
          <p:spPr>
            <a:xfrm>
              <a:off x="4957660" y="3472977"/>
              <a:ext cx="2444546" cy="489162"/>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Read</a:t>
              </a:r>
              <a:endParaRPr lang="en-US" sz="2000" dirty="0"/>
            </a:p>
          </p:txBody>
        </p:sp>
        <p:sp>
          <p:nvSpPr>
            <p:cNvPr id="21" name="Rectangle 20"/>
            <p:cNvSpPr/>
            <p:nvPr/>
          </p:nvSpPr>
          <p:spPr>
            <a:xfrm>
              <a:off x="4957660" y="4194031"/>
              <a:ext cx="2444546" cy="489162"/>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Write</a:t>
              </a:r>
              <a:endParaRPr lang="en-US" sz="2000" dirty="0"/>
            </a:p>
          </p:txBody>
        </p:sp>
        <p:sp>
          <p:nvSpPr>
            <p:cNvPr id="22" name="Rectangle 21"/>
            <p:cNvSpPr/>
            <p:nvPr/>
          </p:nvSpPr>
          <p:spPr>
            <a:xfrm>
              <a:off x="4957660" y="4911562"/>
              <a:ext cx="2444546" cy="489162"/>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000" dirty="0" smtClean="0"/>
                <a:t>Execute</a:t>
              </a:r>
              <a:endParaRPr lang="en-US" sz="2000" dirty="0"/>
            </a:p>
          </p:txBody>
        </p:sp>
        <p:sp>
          <p:nvSpPr>
            <p:cNvPr id="23" name="Rectangle 22"/>
            <p:cNvSpPr/>
            <p:nvPr/>
          </p:nvSpPr>
          <p:spPr>
            <a:xfrm>
              <a:off x="4435066" y="5476080"/>
              <a:ext cx="3489734" cy="923330"/>
            </a:xfrm>
            <a:prstGeom prst="rect">
              <a:avLst/>
            </a:prstGeom>
          </p:spPr>
          <p:txBody>
            <a:bodyPr wrap="square" anchor="ctr">
              <a:spAutoFit/>
            </a:bodyPr>
            <a:lstStyle/>
            <a:p>
              <a:pPr algn="ctr"/>
              <a:r>
                <a:rPr lang="en-US" dirty="0" smtClean="0">
                  <a:solidFill>
                    <a:srgbClr val="FFFF66"/>
                  </a:solidFill>
                </a:rPr>
                <a:t>A violation is an unsafe memory access that may lead to one or more subsequent violation </a:t>
              </a:r>
              <a:endParaRPr lang="en-US" dirty="0"/>
            </a:p>
          </p:txBody>
        </p:sp>
      </p:grpSp>
      <p:grpSp>
        <p:nvGrpSpPr>
          <p:cNvPr id="100" name="Group 99"/>
          <p:cNvGrpSpPr/>
          <p:nvPr/>
        </p:nvGrpSpPr>
        <p:grpSpPr>
          <a:xfrm>
            <a:off x="8874779" y="2024743"/>
            <a:ext cx="3132308" cy="4374668"/>
            <a:chOff x="8874779" y="2024743"/>
            <a:chExt cx="3132308" cy="4374668"/>
          </a:xfrm>
        </p:grpSpPr>
        <p:sp>
          <p:nvSpPr>
            <p:cNvPr id="25" name="Rounded Rectangle 24"/>
            <p:cNvSpPr/>
            <p:nvPr/>
          </p:nvSpPr>
          <p:spPr>
            <a:xfrm>
              <a:off x="8874779" y="2024743"/>
              <a:ext cx="3132307" cy="121918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600" dirty="0" smtClean="0"/>
                <a:t>Vulnerabilities</a:t>
              </a:r>
              <a:endParaRPr lang="en-US" sz="3600" dirty="0"/>
            </a:p>
          </p:txBody>
        </p:sp>
        <p:sp>
          <p:nvSpPr>
            <p:cNvPr id="27" name="Rectangle 26"/>
            <p:cNvSpPr/>
            <p:nvPr/>
          </p:nvSpPr>
          <p:spPr>
            <a:xfrm>
              <a:off x="9125297" y="3472977"/>
              <a:ext cx="2631274" cy="489162"/>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smtClean="0"/>
                <a:t>Elevation of Privilege</a:t>
              </a:r>
              <a:endParaRPr lang="en-US" sz="2000" dirty="0"/>
            </a:p>
          </p:txBody>
        </p:sp>
        <p:sp>
          <p:nvSpPr>
            <p:cNvPr id="28" name="Rectangle 27"/>
            <p:cNvSpPr/>
            <p:nvPr/>
          </p:nvSpPr>
          <p:spPr>
            <a:xfrm>
              <a:off x="9125295" y="4910391"/>
              <a:ext cx="2631274" cy="489162"/>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smtClean="0"/>
                <a:t>Denial of Service</a:t>
              </a:r>
              <a:endParaRPr lang="en-US" sz="2000" dirty="0"/>
            </a:p>
          </p:txBody>
        </p:sp>
        <p:sp>
          <p:nvSpPr>
            <p:cNvPr id="29" name="Rectangle 28"/>
            <p:cNvSpPr/>
            <p:nvPr/>
          </p:nvSpPr>
          <p:spPr>
            <a:xfrm>
              <a:off x="9125295" y="4195202"/>
              <a:ext cx="2631274" cy="489162"/>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smtClean="0"/>
                <a:t>Information Disclosure</a:t>
              </a:r>
              <a:endParaRPr lang="en-US" sz="2000" dirty="0"/>
            </a:p>
          </p:txBody>
        </p:sp>
        <p:sp>
          <p:nvSpPr>
            <p:cNvPr id="30" name="Rectangle 29"/>
            <p:cNvSpPr/>
            <p:nvPr/>
          </p:nvSpPr>
          <p:spPr>
            <a:xfrm>
              <a:off x="8874781" y="5476081"/>
              <a:ext cx="3132306" cy="923330"/>
            </a:xfrm>
            <a:prstGeom prst="rect">
              <a:avLst/>
            </a:prstGeom>
          </p:spPr>
          <p:txBody>
            <a:bodyPr wrap="square" anchor="ctr">
              <a:spAutoFit/>
            </a:bodyPr>
            <a:lstStyle/>
            <a:p>
              <a:pPr algn="ctr"/>
              <a:r>
                <a:rPr lang="en-US" dirty="0" smtClean="0">
                  <a:solidFill>
                    <a:srgbClr val="FFFF66"/>
                  </a:solidFill>
                </a:rPr>
                <a:t>The maximum security impact of a flaw based on the violation(s) that are enabled </a:t>
              </a:r>
              <a:endParaRPr lang="en-US" dirty="0"/>
            </a:p>
          </p:txBody>
        </p:sp>
      </p:grpSp>
      <p:grpSp>
        <p:nvGrpSpPr>
          <p:cNvPr id="96" name="Group 95"/>
          <p:cNvGrpSpPr/>
          <p:nvPr/>
        </p:nvGrpSpPr>
        <p:grpSpPr>
          <a:xfrm>
            <a:off x="3141205" y="2634335"/>
            <a:ext cx="1816455" cy="2521808"/>
            <a:chOff x="3141205" y="2634335"/>
            <a:chExt cx="1816455" cy="2521808"/>
          </a:xfrm>
        </p:grpSpPr>
        <p:cxnSp>
          <p:nvCxnSpPr>
            <p:cNvPr id="33" name="Straight Arrow Connector 32"/>
            <p:cNvCxnSpPr>
              <a:stCxn id="7" idx="3"/>
              <a:endCxn id="8" idx="1"/>
            </p:cNvCxnSpPr>
            <p:nvPr/>
          </p:nvCxnSpPr>
          <p:spPr>
            <a:xfrm>
              <a:off x="3485086" y="2634335"/>
              <a:ext cx="1128693" cy="0"/>
            </a:xfrm>
            <a:prstGeom prst="straightConnector1">
              <a:avLst/>
            </a:prstGeom>
            <a:ln w="28575">
              <a:solidFill>
                <a:schemeClr val="accent6"/>
              </a:solidFill>
              <a:tailEnd type="triangle"/>
            </a:ln>
          </p:spPr>
          <p:style>
            <a:lnRef idx="3">
              <a:schemeClr val="accent4"/>
            </a:lnRef>
            <a:fillRef idx="0">
              <a:schemeClr val="accent4"/>
            </a:fillRef>
            <a:effectRef idx="2">
              <a:schemeClr val="accent4"/>
            </a:effectRef>
            <a:fontRef idx="minor">
              <a:schemeClr val="tx1"/>
            </a:fontRef>
          </p:style>
        </p:cxnSp>
        <p:sp>
          <p:nvSpPr>
            <p:cNvPr id="37" name="Rectangle 36"/>
            <p:cNvSpPr/>
            <p:nvPr/>
          </p:nvSpPr>
          <p:spPr>
            <a:xfrm>
              <a:off x="3639704" y="2732284"/>
              <a:ext cx="819455" cy="369332"/>
            </a:xfrm>
            <a:prstGeom prst="rect">
              <a:avLst/>
            </a:prstGeom>
          </p:spPr>
          <p:txBody>
            <a:bodyPr wrap="none">
              <a:spAutoFit/>
            </a:bodyPr>
            <a:lstStyle/>
            <a:p>
              <a:r>
                <a:rPr lang="en-US" dirty="0"/>
                <a:t>Enable</a:t>
              </a:r>
            </a:p>
          </p:txBody>
        </p:sp>
        <p:cxnSp>
          <p:nvCxnSpPr>
            <p:cNvPr id="46" name="Straight Arrow Connector 45"/>
            <p:cNvCxnSpPr>
              <a:stCxn id="15" idx="3"/>
              <a:endCxn id="21" idx="1"/>
            </p:cNvCxnSpPr>
            <p:nvPr/>
          </p:nvCxnSpPr>
          <p:spPr>
            <a:xfrm>
              <a:off x="3141205" y="3721081"/>
              <a:ext cx="1816455" cy="71753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47" name="Straight Arrow Connector 46"/>
            <p:cNvCxnSpPr>
              <a:stCxn id="16" idx="3"/>
              <a:endCxn id="21" idx="1"/>
            </p:cNvCxnSpPr>
            <p:nvPr/>
          </p:nvCxnSpPr>
          <p:spPr>
            <a:xfrm>
              <a:off x="3141205" y="4438612"/>
              <a:ext cx="1816455" cy="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50" name="Straight Arrow Connector 49"/>
            <p:cNvCxnSpPr>
              <a:stCxn id="17" idx="3"/>
              <a:endCxn id="21" idx="1"/>
            </p:cNvCxnSpPr>
            <p:nvPr/>
          </p:nvCxnSpPr>
          <p:spPr>
            <a:xfrm flipV="1">
              <a:off x="3141205" y="4438612"/>
              <a:ext cx="1816455" cy="71753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53" name="Straight Arrow Connector 52"/>
            <p:cNvCxnSpPr>
              <a:stCxn id="16" idx="3"/>
              <a:endCxn id="20" idx="1"/>
            </p:cNvCxnSpPr>
            <p:nvPr/>
          </p:nvCxnSpPr>
          <p:spPr>
            <a:xfrm flipV="1">
              <a:off x="3141205" y="3717558"/>
              <a:ext cx="1816455" cy="72105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56" name="Straight Arrow Connector 55"/>
            <p:cNvCxnSpPr>
              <a:stCxn id="17" idx="3"/>
              <a:endCxn id="20" idx="1"/>
            </p:cNvCxnSpPr>
            <p:nvPr/>
          </p:nvCxnSpPr>
          <p:spPr>
            <a:xfrm flipV="1">
              <a:off x="3141205" y="3717558"/>
              <a:ext cx="1816455" cy="143858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grpSp>
      <p:grpSp>
        <p:nvGrpSpPr>
          <p:cNvPr id="138" name="Group 137"/>
          <p:cNvGrpSpPr/>
          <p:nvPr/>
        </p:nvGrpSpPr>
        <p:grpSpPr>
          <a:xfrm>
            <a:off x="6179933" y="1710799"/>
            <a:ext cx="2522193" cy="3445344"/>
            <a:chOff x="6179933" y="1710799"/>
            <a:chExt cx="2522193" cy="3445344"/>
          </a:xfrm>
        </p:grpSpPr>
        <p:cxnSp>
          <p:nvCxnSpPr>
            <p:cNvPr id="42" name="Curved Connector 41"/>
            <p:cNvCxnSpPr>
              <a:stCxn id="8" idx="3"/>
              <a:endCxn id="8" idx="0"/>
            </p:cNvCxnSpPr>
            <p:nvPr/>
          </p:nvCxnSpPr>
          <p:spPr>
            <a:xfrm flipH="1" flipV="1">
              <a:off x="6179933" y="2024743"/>
              <a:ext cx="1566153" cy="609592"/>
            </a:xfrm>
            <a:prstGeom prst="curvedConnector4">
              <a:avLst>
                <a:gd name="adj1" fmla="val -14596"/>
                <a:gd name="adj2" fmla="val 137500"/>
              </a:avLst>
            </a:prstGeom>
            <a:ln w="28575">
              <a:tailEnd type="triangle"/>
            </a:ln>
          </p:spPr>
          <p:style>
            <a:lnRef idx="3">
              <a:schemeClr val="accent4"/>
            </a:lnRef>
            <a:fillRef idx="0">
              <a:schemeClr val="accent4"/>
            </a:fillRef>
            <a:effectRef idx="2">
              <a:schemeClr val="accent4"/>
            </a:effectRef>
            <a:fontRef idx="minor">
              <a:schemeClr val="tx1"/>
            </a:fontRef>
          </p:style>
        </p:cxnSp>
        <p:sp>
          <p:nvSpPr>
            <p:cNvPr id="44" name="Rectangle 43"/>
            <p:cNvSpPr/>
            <p:nvPr/>
          </p:nvSpPr>
          <p:spPr>
            <a:xfrm>
              <a:off x="7822398" y="1710799"/>
              <a:ext cx="879728" cy="369332"/>
            </a:xfrm>
            <a:prstGeom prst="rect">
              <a:avLst/>
            </a:prstGeom>
          </p:spPr>
          <p:txBody>
            <a:bodyPr wrap="none">
              <a:spAutoFit/>
            </a:bodyPr>
            <a:lstStyle/>
            <a:p>
              <a:pPr algn="ctr"/>
              <a:r>
                <a:rPr lang="en-US" dirty="0" smtClean="0"/>
                <a:t>Lead to</a:t>
              </a:r>
              <a:endParaRPr lang="en-US" dirty="0"/>
            </a:p>
          </p:txBody>
        </p:sp>
        <p:cxnSp>
          <p:nvCxnSpPr>
            <p:cNvPr id="93" name="Curved Connector 92"/>
            <p:cNvCxnSpPr>
              <a:stCxn id="20" idx="3"/>
              <a:endCxn id="22" idx="3"/>
            </p:cNvCxnSpPr>
            <p:nvPr/>
          </p:nvCxnSpPr>
          <p:spPr>
            <a:xfrm>
              <a:off x="7402206" y="3717558"/>
              <a:ext cx="12700" cy="1438585"/>
            </a:xfrm>
            <a:prstGeom prst="curvedConnector3">
              <a:avLst>
                <a:gd name="adj1" fmla="val 1800000"/>
              </a:avLst>
            </a:prstGeom>
            <a:ln>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128" name="Curved Connector 127"/>
            <p:cNvCxnSpPr>
              <a:stCxn id="21" idx="2"/>
              <a:endCxn id="22" idx="0"/>
            </p:cNvCxnSpPr>
            <p:nvPr/>
          </p:nvCxnSpPr>
          <p:spPr>
            <a:xfrm rot="5400000">
              <a:off x="6072099" y="4803727"/>
              <a:ext cx="228369" cy="0"/>
            </a:xfrm>
            <a:prstGeom prst="curvedConnector3">
              <a:avLst>
                <a:gd name="adj1" fmla="val 50000"/>
              </a:avLst>
            </a:prstGeom>
            <a:ln>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131" name="Curved Connector 130"/>
            <p:cNvCxnSpPr>
              <a:stCxn id="20" idx="2"/>
              <a:endCxn id="21" idx="0"/>
            </p:cNvCxnSpPr>
            <p:nvPr/>
          </p:nvCxnSpPr>
          <p:spPr>
            <a:xfrm rot="5400000">
              <a:off x="6070337" y="4084435"/>
              <a:ext cx="231892" cy="0"/>
            </a:xfrm>
            <a:prstGeom prst="curvedConnector3">
              <a:avLst>
                <a:gd name="adj1" fmla="val 50000"/>
              </a:avLst>
            </a:prstGeom>
            <a:ln>
              <a:headEnd type="triangle"/>
              <a:tailEnd type="triangle"/>
            </a:ln>
          </p:spPr>
          <p:style>
            <a:lnRef idx="1">
              <a:schemeClr val="accent4"/>
            </a:lnRef>
            <a:fillRef idx="0">
              <a:schemeClr val="accent4"/>
            </a:fillRef>
            <a:effectRef idx="0">
              <a:schemeClr val="accent4"/>
            </a:effectRef>
            <a:fontRef idx="minor">
              <a:schemeClr val="tx1"/>
            </a:fontRef>
          </p:style>
        </p:cxnSp>
      </p:grpSp>
      <p:grpSp>
        <p:nvGrpSpPr>
          <p:cNvPr id="6" name="Group 5"/>
          <p:cNvGrpSpPr/>
          <p:nvPr/>
        </p:nvGrpSpPr>
        <p:grpSpPr>
          <a:xfrm>
            <a:off x="7402206" y="2634335"/>
            <a:ext cx="1723091" cy="2521808"/>
            <a:chOff x="7402206" y="2634335"/>
            <a:chExt cx="1723091" cy="2521808"/>
          </a:xfrm>
        </p:grpSpPr>
        <p:grpSp>
          <p:nvGrpSpPr>
            <p:cNvPr id="143" name="Group 142"/>
            <p:cNvGrpSpPr/>
            <p:nvPr/>
          </p:nvGrpSpPr>
          <p:grpSpPr>
            <a:xfrm>
              <a:off x="7402206" y="2634335"/>
              <a:ext cx="1723091" cy="2521808"/>
              <a:chOff x="7402206" y="2634335"/>
              <a:chExt cx="1723091" cy="2521808"/>
            </a:xfrm>
          </p:grpSpPr>
          <p:grpSp>
            <p:nvGrpSpPr>
              <p:cNvPr id="99" name="Group 98"/>
              <p:cNvGrpSpPr/>
              <p:nvPr/>
            </p:nvGrpSpPr>
            <p:grpSpPr>
              <a:xfrm>
                <a:off x="7402206" y="2634335"/>
                <a:ext cx="1723091" cy="2521808"/>
                <a:chOff x="7402206" y="2634335"/>
                <a:chExt cx="1723091" cy="2521808"/>
              </a:xfrm>
            </p:grpSpPr>
            <p:cxnSp>
              <p:nvCxnSpPr>
                <p:cNvPr id="34" name="Straight Arrow Connector 33"/>
                <p:cNvCxnSpPr>
                  <a:stCxn id="8" idx="3"/>
                  <a:endCxn id="25" idx="1"/>
                </p:cNvCxnSpPr>
                <p:nvPr/>
              </p:nvCxnSpPr>
              <p:spPr>
                <a:xfrm>
                  <a:off x="7746086" y="2634335"/>
                  <a:ext cx="1128693" cy="0"/>
                </a:xfrm>
                <a:prstGeom prst="straightConnector1">
                  <a:avLst/>
                </a:prstGeom>
                <a:ln w="28575">
                  <a:solidFill>
                    <a:schemeClr val="accent3"/>
                  </a:solidFill>
                  <a:tailEnd type="triangle"/>
                </a:ln>
              </p:spPr>
              <p:style>
                <a:lnRef idx="3">
                  <a:schemeClr val="accent4"/>
                </a:lnRef>
                <a:fillRef idx="0">
                  <a:schemeClr val="accent4"/>
                </a:fillRef>
                <a:effectRef idx="2">
                  <a:schemeClr val="accent4"/>
                </a:effectRef>
                <a:fontRef idx="minor">
                  <a:schemeClr val="tx1"/>
                </a:fontRef>
              </p:style>
            </p:cxnSp>
            <p:sp>
              <p:nvSpPr>
                <p:cNvPr id="38" name="Rectangle 37"/>
                <p:cNvSpPr/>
                <p:nvPr/>
              </p:nvSpPr>
              <p:spPr>
                <a:xfrm>
                  <a:off x="7815361" y="2730916"/>
                  <a:ext cx="990144" cy="369332"/>
                </a:xfrm>
                <a:prstGeom prst="rect">
                  <a:avLst/>
                </a:prstGeom>
              </p:spPr>
              <p:txBody>
                <a:bodyPr wrap="none">
                  <a:spAutoFit/>
                </a:bodyPr>
                <a:lstStyle/>
                <a:p>
                  <a:pPr algn="ctr"/>
                  <a:r>
                    <a:rPr lang="en-US" dirty="0" smtClean="0"/>
                    <a:t>Result in</a:t>
                  </a:r>
                  <a:endParaRPr lang="en-US" dirty="0"/>
                </a:p>
              </p:txBody>
            </p:sp>
            <p:cxnSp>
              <p:nvCxnSpPr>
                <p:cNvPr id="62" name="Straight Arrow Connector 61"/>
                <p:cNvCxnSpPr>
                  <a:stCxn id="20" idx="3"/>
                  <a:endCxn id="29" idx="1"/>
                </p:cNvCxnSpPr>
                <p:nvPr/>
              </p:nvCxnSpPr>
              <p:spPr>
                <a:xfrm>
                  <a:off x="7402206" y="3717558"/>
                  <a:ext cx="1723089" cy="722225"/>
                </a:xfrm>
                <a:prstGeom prst="straightConnector1">
                  <a:avLst/>
                </a:prstGeom>
                <a:ln>
                  <a:solidFill>
                    <a:schemeClr val="tx2"/>
                  </a:solidFill>
                  <a:tailEnd type="triangle"/>
                </a:ln>
              </p:spPr>
              <p:style>
                <a:lnRef idx="1">
                  <a:schemeClr val="accent4"/>
                </a:lnRef>
                <a:fillRef idx="0">
                  <a:schemeClr val="accent4"/>
                </a:fillRef>
                <a:effectRef idx="0">
                  <a:schemeClr val="accent4"/>
                </a:effectRef>
                <a:fontRef idx="minor">
                  <a:schemeClr val="tx1"/>
                </a:fontRef>
              </p:style>
            </p:cxnSp>
            <p:cxnSp>
              <p:nvCxnSpPr>
                <p:cNvPr id="65" name="Straight Arrow Connector 64"/>
                <p:cNvCxnSpPr>
                  <a:stCxn id="21" idx="3"/>
                  <a:endCxn id="29" idx="1"/>
                </p:cNvCxnSpPr>
                <p:nvPr/>
              </p:nvCxnSpPr>
              <p:spPr>
                <a:xfrm>
                  <a:off x="7402206" y="4438612"/>
                  <a:ext cx="1723089" cy="1171"/>
                </a:xfrm>
                <a:prstGeom prst="straightConnector1">
                  <a:avLst/>
                </a:prstGeom>
                <a:ln>
                  <a:solidFill>
                    <a:schemeClr val="tx2"/>
                  </a:solidFill>
                  <a:tailEnd type="triangle"/>
                </a:ln>
              </p:spPr>
              <p:style>
                <a:lnRef idx="1">
                  <a:schemeClr val="accent4"/>
                </a:lnRef>
                <a:fillRef idx="0">
                  <a:schemeClr val="accent4"/>
                </a:fillRef>
                <a:effectRef idx="0">
                  <a:schemeClr val="accent4"/>
                </a:effectRef>
                <a:fontRef idx="minor">
                  <a:schemeClr val="tx1"/>
                </a:fontRef>
              </p:style>
            </p:cxnSp>
            <p:cxnSp>
              <p:nvCxnSpPr>
                <p:cNvPr id="68" name="Straight Arrow Connector 67"/>
                <p:cNvCxnSpPr>
                  <a:stCxn id="21" idx="3"/>
                  <a:endCxn id="28" idx="1"/>
                </p:cNvCxnSpPr>
                <p:nvPr/>
              </p:nvCxnSpPr>
              <p:spPr>
                <a:xfrm>
                  <a:off x="7402206" y="4438612"/>
                  <a:ext cx="1723089" cy="716360"/>
                </a:xfrm>
                <a:prstGeom prst="straightConnector1">
                  <a:avLst/>
                </a:prstGeom>
                <a:ln>
                  <a:solidFill>
                    <a:schemeClr val="tx2"/>
                  </a:solidFill>
                  <a:tailEnd type="triangle"/>
                </a:ln>
              </p:spPr>
              <p:style>
                <a:lnRef idx="1">
                  <a:schemeClr val="accent4"/>
                </a:lnRef>
                <a:fillRef idx="0">
                  <a:schemeClr val="accent4"/>
                </a:fillRef>
                <a:effectRef idx="0">
                  <a:schemeClr val="accent4"/>
                </a:effectRef>
                <a:fontRef idx="minor">
                  <a:schemeClr val="tx1"/>
                </a:fontRef>
              </p:style>
            </p:cxnSp>
            <p:cxnSp>
              <p:nvCxnSpPr>
                <p:cNvPr id="71" name="Straight Arrow Connector 70"/>
                <p:cNvCxnSpPr>
                  <a:stCxn id="22" idx="3"/>
                  <a:endCxn id="27" idx="1"/>
                </p:cNvCxnSpPr>
                <p:nvPr/>
              </p:nvCxnSpPr>
              <p:spPr>
                <a:xfrm flipV="1">
                  <a:off x="7402206" y="3717558"/>
                  <a:ext cx="1723091" cy="1438585"/>
                </a:xfrm>
                <a:prstGeom prst="straightConnector1">
                  <a:avLst/>
                </a:prstGeom>
                <a:ln>
                  <a:solidFill>
                    <a:schemeClr val="tx2"/>
                  </a:solidFill>
                  <a:tailEnd type="triangle"/>
                </a:ln>
              </p:spPr>
              <p:style>
                <a:lnRef idx="1">
                  <a:schemeClr val="accent4"/>
                </a:lnRef>
                <a:fillRef idx="0">
                  <a:schemeClr val="accent4"/>
                </a:fillRef>
                <a:effectRef idx="0">
                  <a:schemeClr val="accent4"/>
                </a:effectRef>
                <a:fontRef idx="minor">
                  <a:schemeClr val="tx1"/>
                </a:fontRef>
              </p:style>
            </p:cxnSp>
          </p:grpSp>
          <p:cxnSp>
            <p:nvCxnSpPr>
              <p:cNvPr id="140" name="Straight Arrow Connector 139"/>
              <p:cNvCxnSpPr>
                <a:stCxn id="21" idx="3"/>
                <a:endCxn id="27" idx="1"/>
              </p:cNvCxnSpPr>
              <p:nvPr/>
            </p:nvCxnSpPr>
            <p:spPr>
              <a:xfrm flipV="1">
                <a:off x="7402206" y="3717558"/>
                <a:ext cx="1723091" cy="721054"/>
              </a:xfrm>
              <a:prstGeom prst="straightConnector1">
                <a:avLst/>
              </a:prstGeom>
              <a:ln>
                <a:solidFill>
                  <a:schemeClr val="tx2"/>
                </a:solidFill>
                <a:tailEnd type="triangle"/>
              </a:ln>
            </p:spPr>
            <p:style>
              <a:lnRef idx="1">
                <a:schemeClr val="accent4"/>
              </a:lnRef>
              <a:fillRef idx="0">
                <a:schemeClr val="accent4"/>
              </a:fillRef>
              <a:effectRef idx="0">
                <a:schemeClr val="accent4"/>
              </a:effectRef>
              <a:fontRef idx="minor">
                <a:schemeClr val="tx1"/>
              </a:fontRef>
            </p:style>
          </p:cxnSp>
        </p:grpSp>
        <p:cxnSp>
          <p:nvCxnSpPr>
            <p:cNvPr id="48" name="Straight Arrow Connector 47"/>
            <p:cNvCxnSpPr>
              <a:stCxn id="20" idx="3"/>
              <a:endCxn id="28" idx="1"/>
            </p:cNvCxnSpPr>
            <p:nvPr/>
          </p:nvCxnSpPr>
          <p:spPr>
            <a:xfrm>
              <a:off x="7402206" y="3717558"/>
              <a:ext cx="1723089" cy="1437414"/>
            </a:xfrm>
            <a:prstGeom prst="straightConnector1">
              <a:avLst/>
            </a:prstGeom>
            <a:ln>
              <a:solidFill>
                <a:schemeClr val="tx2"/>
              </a:solidFill>
              <a:tailEnd type="triangle"/>
            </a:ln>
          </p:spPr>
          <p:style>
            <a:lnRef idx="1">
              <a:schemeClr val="accent4"/>
            </a:lnRef>
            <a:fillRef idx="0">
              <a:schemeClr val="accent4"/>
            </a:fillRef>
            <a:effectRef idx="0">
              <a:schemeClr val="accent4"/>
            </a:effectRef>
            <a:fontRef idx="minor">
              <a:schemeClr val="tx1"/>
            </a:fontRef>
          </p:style>
        </p:cxnSp>
      </p:grpSp>
    </p:spTree>
    <p:extLst>
      <p:ext uri="{BB962C8B-B14F-4D97-AF65-F5344CB8AC3E}">
        <p14:creationId xmlns:p14="http://schemas.microsoft.com/office/powerpoint/2010/main" val="235474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wipe(left)">
                                      <p:cBhvr>
                                        <p:cTn id="12" dur="500"/>
                                        <p:tgtEl>
                                          <p:spTgt spid="96"/>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500"/>
                                        <p:tgtEl>
                                          <p:spTgt spid="97"/>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38"/>
                                        </p:tgtEl>
                                        <p:attrNameLst>
                                          <p:attrName>style.visibility</p:attrName>
                                        </p:attrNameLst>
                                      </p:cBhvr>
                                      <p:to>
                                        <p:strVal val="visible"/>
                                      </p:to>
                                    </p:set>
                                    <p:animEffect transition="in" filter="wipe(down)">
                                      <p:cBhvr>
                                        <p:cTn id="20" dur="500"/>
                                        <p:tgtEl>
                                          <p:spTgt spid="13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fade">
                                      <p:cBhvr>
                                        <p:cTn id="2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F7CBAC"/>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26407</TotalTime>
  <Words>3181</Words>
  <Application>Microsoft Office PowerPoint</Application>
  <PresentationFormat>Widescreen</PresentationFormat>
  <Paragraphs>590</Paragraphs>
  <Slides>36</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Calibri</vt:lpstr>
      <vt:lpstr>Calibri Light</vt:lpstr>
      <vt:lpstr>Cambria Math</vt:lpstr>
      <vt:lpstr>Courier New</vt:lpstr>
      <vt:lpstr>Lucida Console</vt:lpstr>
      <vt:lpstr>Segoe UI</vt:lpstr>
      <vt:lpstr>Verdana</vt:lpstr>
      <vt:lpstr>Wingdings</vt:lpstr>
      <vt:lpstr>Office Theme</vt:lpstr>
      <vt:lpstr>Modeling the exploitation and mitigation of memory safety vulnerabilities</vt:lpstr>
      <vt:lpstr>PowerPoint Presentation</vt:lpstr>
      <vt:lpstr>Let’s start with three assertions</vt:lpstr>
      <vt:lpstr>Current methods for determining exploitability</vt:lpstr>
      <vt:lpstr>Challenges in exploitability assessment</vt:lpstr>
      <vt:lpstr>Proposing a way forward</vt:lpstr>
      <vt:lpstr>Modeling memory safety</vt:lpstr>
      <vt:lpstr>What is memory safety?</vt:lpstr>
      <vt:lpstr>Fundamental concepts in memory safety</vt:lpstr>
      <vt:lpstr>Classifying memory safety flaws</vt:lpstr>
      <vt:lpstr>Classifying memory safety violations</vt:lpstr>
      <vt:lpstr>Modeling exploitation &amp; mitigation techniques</vt:lpstr>
      <vt:lpstr>Exploitation primitives</vt:lpstr>
      <vt:lpstr>Vulnerability classification</vt:lpstr>
      <vt:lpstr>A typical vulnerability triage workflow</vt:lpstr>
      <vt:lpstr>VEXClass: a vulnerability classification assistant</vt:lpstr>
      <vt:lpstr>PowerPoint Presentation</vt:lpstr>
      <vt:lpstr>Example output</vt:lpstr>
      <vt:lpstr>PowerPoint Presentation</vt:lpstr>
      <vt:lpstr>Measuring exploitability</vt:lpstr>
      <vt:lpstr>Measuring exploitability via an abstract model</vt:lpstr>
      <vt:lpstr>Simulating exploitation</vt:lpstr>
      <vt:lpstr>Examples of exploitation techniques</vt:lpstr>
      <vt:lpstr>Examples of exploitation techniques (II)</vt:lpstr>
      <vt:lpstr>Examples of exploitation techniques (III)</vt:lpstr>
      <vt:lpstr>Chaining exploitation techniques</vt:lpstr>
      <vt:lpstr>PowerPoint Presentation</vt:lpstr>
      <vt:lpstr>Applying this model</vt:lpstr>
      <vt:lpstr>Measuring the value of defensive technologies</vt:lpstr>
      <vt:lpstr>Guiding defensive investments</vt:lpstr>
      <vt:lpstr>Improving risk management</vt:lpstr>
      <vt:lpstr>Conclusion &amp; next steps</vt:lpstr>
      <vt:lpstr>PowerPoint Presentation</vt:lpstr>
      <vt:lpstr>PowerPoint Presentation</vt:lpstr>
      <vt:lpstr>References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the exploitation and mitigation of memory safety vulnerabilities</dc:title>
  <dc:creator>Matt Miller (MSEC)</dc:creator>
  <cp:lastModifiedBy>Matt Miller (MSEC)</cp:lastModifiedBy>
  <cp:revision>929</cp:revision>
  <dcterms:created xsi:type="dcterms:W3CDTF">2012-09-05T01:02:26Z</dcterms:created>
  <dcterms:modified xsi:type="dcterms:W3CDTF">2012-10-14T06:01:26Z</dcterms:modified>
</cp:coreProperties>
</file>